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18"/>
  </p:notesMasterIdLst>
  <p:sldIdLst>
    <p:sldId id="256" r:id="rId2"/>
    <p:sldId id="257" r:id="rId3"/>
    <p:sldId id="258" r:id="rId4"/>
    <p:sldId id="269" r:id="rId5"/>
    <p:sldId id="259" r:id="rId6"/>
    <p:sldId id="260" r:id="rId7"/>
    <p:sldId id="261" r:id="rId8"/>
    <p:sldId id="263" r:id="rId9"/>
    <p:sldId id="264" r:id="rId10"/>
    <p:sldId id="262" r:id="rId11"/>
    <p:sldId id="270" r:id="rId12"/>
    <p:sldId id="265" r:id="rId13"/>
    <p:sldId id="266" r:id="rId14"/>
    <p:sldId id="271" r:id="rId15"/>
    <p:sldId id="267"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B5C312-63C3-CD4C-BFB0-5126818AA14E}" v="385" dt="2024-11-17T11:26:30.675"/>
    <p1510:client id="{ED33F69C-C464-A1FC-EBE1-3B4031D53F74}" v="183" dt="2024-11-16T14:07:16.8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24"/>
  </p:normalViewPr>
  <p:slideViewPr>
    <p:cSldViewPr snapToGrid="0">
      <p:cViewPr varScale="1">
        <p:scale>
          <a:sx n="111" d="100"/>
          <a:sy n="111" d="100"/>
        </p:scale>
        <p:origin x="73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40EE56-3F85-6849-AAD9-98789274CA05}" type="datetimeFigureOut">
              <a:rPr lang="en-US" smtClean="0"/>
              <a:t>11/17/24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434425-6805-8742-AE71-3F6EB4F03C85}" type="slidenum">
              <a:rPr lang="en-US" smtClean="0"/>
              <a:t>‹#›</a:t>
            </a:fld>
            <a:endParaRPr lang="en-US"/>
          </a:p>
        </p:txBody>
      </p:sp>
    </p:spTree>
    <p:extLst>
      <p:ext uri="{BB962C8B-B14F-4D97-AF65-F5344CB8AC3E}">
        <p14:creationId xmlns:p14="http://schemas.microsoft.com/office/powerpoint/2010/main" val="4094962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F434425-6805-8742-AE71-3F6EB4F03C85}" type="slidenum">
              <a:rPr lang="en-US" smtClean="0"/>
              <a:t>13</a:t>
            </a:fld>
            <a:endParaRPr lang="en-US"/>
          </a:p>
        </p:txBody>
      </p:sp>
    </p:spTree>
    <p:extLst>
      <p:ext uri="{BB962C8B-B14F-4D97-AF65-F5344CB8AC3E}">
        <p14:creationId xmlns:p14="http://schemas.microsoft.com/office/powerpoint/2010/main" val="36756633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DDA51639-B2D6-4652-B8C3-1B4C224A7BAF}" type="datetimeFigureOut">
              <a:rPr lang="en-US" dirty="0"/>
              <a:t>11/17/24</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D11A6AA8-A04B-4104-9AE2-BD48D340E27F}" type="datetimeFigureOut">
              <a:rPr lang="en-US" dirty="0"/>
              <a:t>11/17/24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B4E0BF79-FAC6-4A96-8DE1-F7B82E2E1652}" type="datetimeFigureOut">
              <a:rPr lang="en-US" dirty="0"/>
              <a:t>11/17/24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82FF5DD9-2C52-442D-92E2-8072C0C3D7CD}" type="datetimeFigureOut">
              <a:rPr lang="en-US" dirty="0"/>
              <a:t>11/17/24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44961B7-6B89-48AB-966F-622E2788EECC}" type="datetimeFigureOut">
              <a:rPr lang="en-US" dirty="0"/>
              <a:t>11/17/24</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DBD3D6FB-79CC-4683-A046-BBE785BA1BED}" type="datetimeFigureOut">
              <a:rPr lang="en-US" dirty="0"/>
              <a:t>11/17/24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9512B3E8-48F1-4B23-8498-D8A04A81EC9C}" type="datetimeFigureOut">
              <a:rPr lang="en-US" dirty="0"/>
              <a:t>11/17/24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10B90D90-AA62-404D-A741-635B4370F9CB}" type="datetimeFigureOut">
              <a:rPr lang="en-US" dirty="0"/>
              <a:t>11/17/24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dirty="0"/>
              <a:t>11/17/24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GB"/>
              <a:t>Click to edit Master title style</a:t>
            </a:r>
            <a:endParaRPr lang="en-US"/>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fld id="{1CF131DD-A141-4471-BCF9-C6073EDD7E20}" type="datetimeFigureOut">
              <a:rPr lang="en-US" dirty="0"/>
              <a:t>11/17/24</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GB"/>
              <a:t>Click to edit Master title style</a:t>
            </a:r>
            <a:endParaRPr lang="en-US"/>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AB334A90-EB03-42F3-8859-2C2B2724C058}" type="datetimeFigureOut">
              <a:rPr lang="en-US" dirty="0"/>
              <a:t>11/17/24</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BC48EC7-AF6A-48D3-8284-14BACBEBDD84}" type="datetimeFigureOut">
              <a:rPr lang="en-US" dirty="0"/>
              <a:t>11/17/24</a:t>
            </a:fld>
            <a:endParaRPr 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97244-5269-8A9C-A79D-674F097D28FF}"/>
              </a:ext>
            </a:extLst>
          </p:cNvPr>
          <p:cNvSpPr>
            <a:spLocks noGrp="1"/>
          </p:cNvSpPr>
          <p:nvPr>
            <p:ph type="ctrTitle"/>
          </p:nvPr>
        </p:nvSpPr>
        <p:spPr/>
        <p:txBody>
          <a:bodyPr/>
          <a:lstStyle/>
          <a:p>
            <a:r>
              <a:rPr lang="en-US"/>
              <a:t>Heart Disease Predictor</a:t>
            </a:r>
          </a:p>
        </p:txBody>
      </p:sp>
      <p:sp>
        <p:nvSpPr>
          <p:cNvPr id="3" name="Subtitle 2">
            <a:extLst>
              <a:ext uri="{FF2B5EF4-FFF2-40B4-BE49-F238E27FC236}">
                <a16:creationId xmlns:a16="http://schemas.microsoft.com/office/drawing/2014/main" id="{AD555D94-7AA3-AA15-2A4B-D3B65C4DBEA3}"/>
              </a:ext>
            </a:extLst>
          </p:cNvPr>
          <p:cNvSpPr>
            <a:spLocks noGrp="1"/>
          </p:cNvSpPr>
          <p:nvPr>
            <p:ph type="subTitle" idx="1"/>
          </p:nvPr>
        </p:nvSpPr>
        <p:spPr/>
        <p:txBody>
          <a:bodyPr vert="horz" lIns="91440" tIns="45720" rIns="91440" bIns="45720" rtlCol="0" anchor="t">
            <a:normAutofit/>
          </a:bodyPr>
          <a:lstStyle/>
          <a:p>
            <a:r>
              <a:rPr lang="en-US" sz="1800" b="1"/>
              <a:t>By V Hari Ram  Varma, </a:t>
            </a:r>
            <a:r>
              <a:rPr lang="en-US" sz="1800" b="1" err="1"/>
              <a:t>E.Sai</a:t>
            </a:r>
            <a:r>
              <a:rPr lang="en-US" sz="1800" b="1"/>
              <a:t> Praneeth Reddy</a:t>
            </a:r>
          </a:p>
        </p:txBody>
      </p:sp>
    </p:spTree>
    <p:extLst>
      <p:ext uri="{BB962C8B-B14F-4D97-AF65-F5344CB8AC3E}">
        <p14:creationId xmlns:p14="http://schemas.microsoft.com/office/powerpoint/2010/main" val="6957592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DD644-0843-5081-B506-979A809C3683}"/>
              </a:ext>
            </a:extLst>
          </p:cNvPr>
          <p:cNvSpPr>
            <a:spLocks noGrp="1"/>
          </p:cNvSpPr>
          <p:nvPr>
            <p:ph type="title"/>
          </p:nvPr>
        </p:nvSpPr>
        <p:spPr>
          <a:xfrm>
            <a:off x="538480" y="372892"/>
            <a:ext cx="9864436" cy="1158497"/>
          </a:xfrm>
        </p:spPr>
        <p:txBody>
          <a:bodyPr/>
          <a:lstStyle/>
          <a:p>
            <a:r>
              <a:rPr lang="en-US" b="1"/>
              <a:t>What’s Unique?</a:t>
            </a:r>
          </a:p>
        </p:txBody>
      </p:sp>
      <p:sp>
        <p:nvSpPr>
          <p:cNvPr id="3" name="Content Placeholder 2">
            <a:extLst>
              <a:ext uri="{FF2B5EF4-FFF2-40B4-BE49-F238E27FC236}">
                <a16:creationId xmlns:a16="http://schemas.microsoft.com/office/drawing/2014/main" id="{47438526-0BC4-8B29-1C0B-AD5C5E89F3FE}"/>
              </a:ext>
            </a:extLst>
          </p:cNvPr>
          <p:cNvSpPr>
            <a:spLocks noGrp="1"/>
          </p:cNvSpPr>
          <p:nvPr>
            <p:ph idx="1"/>
          </p:nvPr>
        </p:nvSpPr>
        <p:spPr>
          <a:xfrm>
            <a:off x="543098" y="1439949"/>
            <a:ext cx="10958946" cy="2462016"/>
          </a:xfrm>
        </p:spPr>
        <p:txBody>
          <a:bodyPr vert="horz" lIns="91440" tIns="45720" rIns="91440" bIns="45720" rtlCol="0" anchor="t">
            <a:normAutofit lnSpcReduction="10000"/>
          </a:bodyPr>
          <a:lstStyle/>
          <a:p>
            <a:r>
              <a:rPr lang="en-US" sz="2400" b="1" u="sng">
                <a:ea typeface="+mn-lt"/>
                <a:cs typeface="+mn-lt"/>
              </a:rPr>
              <a:t>Key Feature:</a:t>
            </a:r>
            <a:r>
              <a:rPr lang="en-US" sz="2400" b="1">
                <a:ea typeface="+mn-lt"/>
                <a:cs typeface="+mn-lt"/>
              </a:rPr>
              <a:t> Identifies individual risk factors contributing to predictions (e.g., high cholesterol, high blood pressure).</a:t>
            </a:r>
            <a:endParaRPr lang="en-US" sz="2400" b="1"/>
          </a:p>
          <a:p>
            <a:pPr>
              <a:buClr>
                <a:srgbClr val="262626"/>
              </a:buClr>
            </a:pPr>
            <a:r>
              <a:rPr lang="en-US" sz="2400" b="1" u="sng">
                <a:ea typeface="+mn-lt"/>
                <a:cs typeface="+mn-lt"/>
              </a:rPr>
              <a:t>Method Used:</a:t>
            </a:r>
            <a:r>
              <a:rPr lang="en-US" sz="2400" b="1">
                <a:ea typeface="+mn-lt"/>
                <a:cs typeface="+mn-lt"/>
              </a:rPr>
              <a:t> SHAP (</a:t>
            </a:r>
            <a:r>
              <a:rPr lang="en-US" sz="2400" b="1" err="1">
                <a:ea typeface="+mn-lt"/>
                <a:cs typeface="+mn-lt"/>
              </a:rPr>
              <a:t>SHapley</a:t>
            </a:r>
            <a:r>
              <a:rPr lang="en-US" sz="2400" b="1">
                <a:ea typeface="+mn-lt"/>
                <a:cs typeface="+mn-lt"/>
              </a:rPr>
              <a:t> Additive </a:t>
            </a:r>
            <a:r>
              <a:rPr lang="en-US" sz="2400" b="1" err="1">
                <a:ea typeface="+mn-lt"/>
                <a:cs typeface="+mn-lt"/>
              </a:rPr>
              <a:t>exPlanations</a:t>
            </a:r>
            <a:r>
              <a:rPr lang="en-US" sz="2400" b="1">
                <a:ea typeface="+mn-lt"/>
                <a:cs typeface="+mn-lt"/>
              </a:rPr>
              <a:t>) values to explain model predictions and visualize feature impact.</a:t>
            </a:r>
            <a:endParaRPr lang="en-US" sz="2400" b="1"/>
          </a:p>
          <a:p>
            <a:pPr>
              <a:buClr>
                <a:srgbClr val="262626"/>
              </a:buClr>
            </a:pPr>
            <a:r>
              <a:rPr lang="en-US" sz="2400" b="1" u="sng">
                <a:ea typeface="+mn-lt"/>
                <a:cs typeface="+mn-lt"/>
              </a:rPr>
              <a:t>Benefit:</a:t>
            </a:r>
            <a:r>
              <a:rPr lang="en-US" sz="2400" b="1">
                <a:ea typeface="+mn-lt"/>
                <a:cs typeface="+mn-lt"/>
              </a:rPr>
              <a:t> Makes the model interpretable, providing actionable insights for healthcare providers.</a:t>
            </a:r>
            <a:endParaRPr lang="en-US" sz="2400" b="1"/>
          </a:p>
          <a:p>
            <a:pPr>
              <a:buClr>
                <a:srgbClr val="262626"/>
              </a:buClr>
            </a:pPr>
            <a:endParaRPr lang="en-US" sz="2400" b="1"/>
          </a:p>
          <a:p>
            <a:pPr>
              <a:buClr>
                <a:srgbClr val="262626"/>
              </a:buClr>
            </a:pPr>
            <a:endParaRPr lang="en-US"/>
          </a:p>
        </p:txBody>
      </p:sp>
      <p:pic>
        <p:nvPicPr>
          <p:cNvPr id="4" name="Picture 3">
            <a:extLst>
              <a:ext uri="{FF2B5EF4-FFF2-40B4-BE49-F238E27FC236}">
                <a16:creationId xmlns:a16="http://schemas.microsoft.com/office/drawing/2014/main" id="{A7A5583A-DF0E-FD1D-3802-D07563EE4FCF}"/>
              </a:ext>
            </a:extLst>
          </p:cNvPr>
          <p:cNvPicPr>
            <a:picLocks noChangeAspect="1"/>
          </p:cNvPicPr>
          <p:nvPr/>
        </p:nvPicPr>
        <p:blipFill>
          <a:blip r:embed="rId2"/>
          <a:stretch>
            <a:fillRect/>
          </a:stretch>
        </p:blipFill>
        <p:spPr>
          <a:xfrm>
            <a:off x="1288473" y="3774503"/>
            <a:ext cx="9116291" cy="2709424"/>
          </a:xfrm>
          <a:prstGeom prst="rect">
            <a:avLst/>
          </a:prstGeom>
        </p:spPr>
      </p:pic>
    </p:spTree>
    <p:extLst>
      <p:ext uri="{BB962C8B-B14F-4D97-AF65-F5344CB8AC3E}">
        <p14:creationId xmlns:p14="http://schemas.microsoft.com/office/powerpoint/2010/main" val="1442498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417D5BD3-1014-58F0-4B25-FE83BF6362C0}"/>
              </a:ext>
            </a:extLst>
          </p:cNvPr>
          <p:cNvPicPr>
            <a:picLocks noChangeAspect="1"/>
          </p:cNvPicPr>
          <p:nvPr/>
        </p:nvPicPr>
        <p:blipFill>
          <a:blip r:embed="rId2"/>
          <a:stretch>
            <a:fillRect/>
          </a:stretch>
        </p:blipFill>
        <p:spPr>
          <a:xfrm>
            <a:off x="5525429" y="2959557"/>
            <a:ext cx="6277204" cy="3489714"/>
          </a:xfrm>
          <a:prstGeom prst="rect">
            <a:avLst/>
          </a:prstGeom>
        </p:spPr>
      </p:pic>
      <p:pic>
        <p:nvPicPr>
          <p:cNvPr id="7" name="Picture 6">
            <a:extLst>
              <a:ext uri="{FF2B5EF4-FFF2-40B4-BE49-F238E27FC236}">
                <a16:creationId xmlns:a16="http://schemas.microsoft.com/office/drawing/2014/main" id="{38A8F85D-4620-A416-C12A-A26FC3FF7967}"/>
              </a:ext>
            </a:extLst>
          </p:cNvPr>
          <p:cNvPicPr>
            <a:picLocks noChangeAspect="1"/>
          </p:cNvPicPr>
          <p:nvPr/>
        </p:nvPicPr>
        <p:blipFill>
          <a:blip r:embed="rId3"/>
          <a:stretch>
            <a:fillRect/>
          </a:stretch>
        </p:blipFill>
        <p:spPr>
          <a:xfrm>
            <a:off x="348727" y="357929"/>
            <a:ext cx="6353287" cy="3600051"/>
          </a:xfrm>
          <a:prstGeom prst="rect">
            <a:avLst/>
          </a:prstGeom>
        </p:spPr>
      </p:pic>
    </p:spTree>
    <p:extLst>
      <p:ext uri="{BB962C8B-B14F-4D97-AF65-F5344CB8AC3E}">
        <p14:creationId xmlns:p14="http://schemas.microsoft.com/office/powerpoint/2010/main" val="2787784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2DB04-440C-5B7F-CD05-FC78F63CD6DA}"/>
              </a:ext>
            </a:extLst>
          </p:cNvPr>
          <p:cNvSpPr>
            <a:spLocks noGrp="1"/>
          </p:cNvSpPr>
          <p:nvPr>
            <p:ph type="title"/>
          </p:nvPr>
        </p:nvSpPr>
        <p:spPr>
          <a:xfrm>
            <a:off x="6498170" y="514267"/>
            <a:ext cx="4957553" cy="1645920"/>
          </a:xfrm>
        </p:spPr>
        <p:txBody>
          <a:bodyPr>
            <a:normAutofit/>
          </a:bodyPr>
          <a:lstStyle/>
          <a:p>
            <a:r>
              <a:rPr lang="en-US" b="1"/>
              <a:t>Conclusion:-</a:t>
            </a:r>
          </a:p>
        </p:txBody>
      </p:sp>
      <p:sp>
        <p:nvSpPr>
          <p:cNvPr id="1041" name="Rectangle 1040">
            <a:extLst>
              <a:ext uri="{FF2B5EF4-FFF2-40B4-BE49-F238E27FC236}">
                <a16:creationId xmlns:a16="http://schemas.microsoft.com/office/drawing/2014/main" id="{CD000060-D06D-4A48-BD8E-978966CC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7654" y="727628"/>
            <a:ext cx="5367164" cy="5415552"/>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040" name="Rectangle 1039">
            <a:extLst>
              <a:ext uri="{FF2B5EF4-FFF2-40B4-BE49-F238E27FC236}">
                <a16:creationId xmlns:a16="http://schemas.microsoft.com/office/drawing/2014/main" id="{DE4E5113-B3D0-40F8-9F39-B2C2BF92AE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3978" y="886862"/>
            <a:ext cx="5054517" cy="5097085"/>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pic>
        <p:nvPicPr>
          <p:cNvPr id="1026" name="Picture 2" descr="Health Images - Free Download on Freepik">
            <a:extLst>
              <a:ext uri="{FF2B5EF4-FFF2-40B4-BE49-F238E27FC236}">
                <a16:creationId xmlns:a16="http://schemas.microsoft.com/office/drawing/2014/main" id="{B73A5B07-4049-5A64-B7DA-3B8EBCB99CD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204017" y="1675148"/>
            <a:ext cx="4414438" cy="352051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46453152-1FDC-5420-2D59-AB07C308A3FB}"/>
              </a:ext>
            </a:extLst>
          </p:cNvPr>
          <p:cNvSpPr>
            <a:spLocks noGrp="1"/>
          </p:cNvSpPr>
          <p:nvPr>
            <p:ph idx="1"/>
          </p:nvPr>
        </p:nvSpPr>
        <p:spPr>
          <a:xfrm>
            <a:off x="6416890" y="1715959"/>
            <a:ext cx="5120114" cy="3831400"/>
          </a:xfrm>
        </p:spPr>
        <p:txBody>
          <a:bodyPr vert="horz" lIns="91440" tIns="45720" rIns="91440" bIns="45720" rtlCol="0" anchor="t">
            <a:normAutofit/>
          </a:bodyPr>
          <a:lstStyle/>
          <a:p>
            <a:r>
              <a:rPr lang="en-US" sz="2400" b="1">
                <a:latin typeface="Century Gothic"/>
                <a:cs typeface="Times New Roman"/>
              </a:rPr>
              <a:t>The heart disease prediction model effectively classifies individuals at risk, offering transparency by identifying specific risk factors. This interpretability feature equips healthcare providers with targeted information for better patient care.</a:t>
            </a:r>
          </a:p>
        </p:txBody>
      </p:sp>
    </p:spTree>
    <p:extLst>
      <p:ext uri="{BB962C8B-B14F-4D97-AF65-F5344CB8AC3E}">
        <p14:creationId xmlns:p14="http://schemas.microsoft.com/office/powerpoint/2010/main" val="1588799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80" name="Rectangle 2079">
            <a:extLst>
              <a:ext uri="{FF2B5EF4-FFF2-40B4-BE49-F238E27FC236}">
                <a16:creationId xmlns:a16="http://schemas.microsoft.com/office/drawing/2014/main" id="{5F6306EB-203B-4A48-8CDF-23DD52F03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7370" y="0"/>
            <a:ext cx="435463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1" name="Rectangle 2080">
            <a:extLst>
              <a:ext uri="{FF2B5EF4-FFF2-40B4-BE49-F238E27FC236}">
                <a16:creationId xmlns:a16="http://schemas.microsoft.com/office/drawing/2014/main" id="{17801EC8-B630-4BF4-841D-CDE9A180C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7744" y="237744"/>
            <a:ext cx="7652977"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F6284F6-F5FA-3164-BBA0-21ADF3DB31AF}"/>
              </a:ext>
            </a:extLst>
          </p:cNvPr>
          <p:cNvSpPr>
            <a:spLocks noGrp="1"/>
          </p:cNvSpPr>
          <p:nvPr>
            <p:ph type="title"/>
          </p:nvPr>
        </p:nvSpPr>
        <p:spPr>
          <a:xfrm>
            <a:off x="472440" y="378433"/>
            <a:ext cx="6281928" cy="1744183"/>
          </a:xfrm>
        </p:spPr>
        <p:txBody>
          <a:bodyPr>
            <a:normAutofit/>
          </a:bodyPr>
          <a:lstStyle/>
          <a:p>
            <a:r>
              <a:rPr lang="en-US" b="1"/>
              <a:t>Future Scope:-</a:t>
            </a:r>
          </a:p>
        </p:txBody>
      </p:sp>
      <p:sp>
        <p:nvSpPr>
          <p:cNvPr id="3" name="Content Placeholder 2">
            <a:extLst>
              <a:ext uri="{FF2B5EF4-FFF2-40B4-BE49-F238E27FC236}">
                <a16:creationId xmlns:a16="http://schemas.microsoft.com/office/drawing/2014/main" id="{20337698-02B1-EF79-8B2D-BE93140D7091}"/>
              </a:ext>
            </a:extLst>
          </p:cNvPr>
          <p:cNvSpPr>
            <a:spLocks noGrp="1"/>
          </p:cNvSpPr>
          <p:nvPr>
            <p:ph idx="1"/>
          </p:nvPr>
        </p:nvSpPr>
        <p:spPr>
          <a:xfrm>
            <a:off x="482600" y="1179443"/>
            <a:ext cx="7013448" cy="4733677"/>
          </a:xfrm>
        </p:spPr>
        <p:txBody>
          <a:bodyPr vert="horz" lIns="91440" tIns="45720" rIns="91440" bIns="45720" rtlCol="0" anchor="t">
            <a:normAutofit/>
          </a:bodyPr>
          <a:lstStyle/>
          <a:p>
            <a:pPr marL="0" indent="0">
              <a:lnSpc>
                <a:spcPct val="90000"/>
              </a:lnSpc>
              <a:buClr>
                <a:srgbClr val="262626"/>
              </a:buClr>
              <a:buNone/>
            </a:pPr>
            <a:endParaRPr lang="en-IN" b="1">
              <a:latin typeface="Century Gothic"/>
              <a:cs typeface="Times New Roman"/>
            </a:endParaRPr>
          </a:p>
          <a:p>
            <a:pPr algn="l"/>
            <a:endParaRPr lang="en-IN" b="1" i="1" u="none" strike="noStrike">
              <a:solidFill>
                <a:srgbClr val="000000"/>
              </a:solidFill>
              <a:effectLst/>
              <a:latin typeface="Arial" panose="020B0604020202020204" pitchFamily="34" charset="0"/>
              <a:cs typeface="Arial" panose="020B0604020202020204" pitchFamily="34" charset="0"/>
            </a:endParaRPr>
          </a:p>
          <a:p>
            <a:pPr algn="l"/>
            <a:r>
              <a:rPr lang="en-IN" b="1" i="1" u="none" strike="noStrike">
                <a:solidFill>
                  <a:srgbClr val="000000"/>
                </a:solidFill>
                <a:effectLst/>
                <a:latin typeface="Arial" panose="020B0604020202020204" pitchFamily="34" charset="0"/>
                <a:cs typeface="Arial" panose="020B0604020202020204" pitchFamily="34" charset="0"/>
              </a:rPr>
              <a:t>In the future, we plan to expand the dataset to include more diverse groups, making the model more reliable for different populations. We also aim to explore deep learning to uncover complex patterns and improve accuracy.</a:t>
            </a:r>
          </a:p>
          <a:p>
            <a:pPr algn="l"/>
            <a:r>
              <a:rPr lang="en-IN" b="1" i="1" u="none" strike="noStrike">
                <a:solidFill>
                  <a:srgbClr val="000000"/>
                </a:solidFill>
                <a:effectLst/>
                <a:latin typeface="Arial" panose="020B0604020202020204" pitchFamily="34" charset="0"/>
                <a:cs typeface="Arial" panose="020B0604020202020204" pitchFamily="34" charset="0"/>
              </a:rPr>
              <a:t>Making the model available as a web or mobile app will make it easier for users to access. Adding real-time insights could help with quick health monitoring.</a:t>
            </a:r>
          </a:p>
          <a:p>
            <a:pPr algn="l"/>
            <a:r>
              <a:rPr lang="en-IN" b="1" i="1" u="none" strike="noStrike">
                <a:solidFill>
                  <a:srgbClr val="000000"/>
                </a:solidFill>
                <a:effectLst/>
                <a:latin typeface="Arial" panose="020B0604020202020204" pitchFamily="34" charset="0"/>
                <a:cs typeface="Arial" panose="020B0604020202020204" pitchFamily="34" charset="0"/>
              </a:rPr>
              <a:t>We also want to turn this project into a general disease predictor. By using data on daily habits like food intake, it could show risks for various diseases. It could also suggest lifestyle changes or treatments based on the risks identified, helping users improve their health.</a:t>
            </a:r>
          </a:p>
          <a:p>
            <a:pPr>
              <a:lnSpc>
                <a:spcPct val="90000"/>
              </a:lnSpc>
              <a:buClr>
                <a:srgbClr val="262626"/>
              </a:buClr>
            </a:pPr>
            <a:endParaRPr lang="en-US" b="1">
              <a:latin typeface="Century Gothic"/>
              <a:cs typeface="Times New Roman"/>
            </a:endParaRPr>
          </a:p>
        </p:txBody>
      </p:sp>
      <p:pic>
        <p:nvPicPr>
          <p:cNvPr id="2050" name="Picture 2" descr="Lifestyle Modification You Should Do To Have a Healthy Life.">
            <a:extLst>
              <a:ext uri="{FF2B5EF4-FFF2-40B4-BE49-F238E27FC236}">
                <a16:creationId xmlns:a16="http://schemas.microsoft.com/office/drawing/2014/main" id="{20040BAC-CAB8-A6C3-434B-E27C1B1B3A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810" r="-5" b="-5"/>
          <a:stretch/>
        </p:blipFill>
        <p:spPr bwMode="auto">
          <a:xfrm>
            <a:off x="8182970" y="484632"/>
            <a:ext cx="3654233" cy="279002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person giving an apple to a person sitting at a desk&#10;&#10;Description automatically generated">
            <a:extLst>
              <a:ext uri="{FF2B5EF4-FFF2-40B4-BE49-F238E27FC236}">
                <a16:creationId xmlns:a16="http://schemas.microsoft.com/office/drawing/2014/main" id="{5CFBE231-767B-0EFD-A371-7B073239D02C}"/>
              </a:ext>
            </a:extLst>
          </p:cNvPr>
          <p:cNvPicPr>
            <a:picLocks noChangeAspect="1"/>
          </p:cNvPicPr>
          <p:nvPr/>
        </p:nvPicPr>
        <p:blipFill>
          <a:blip r:embed="rId4"/>
          <a:srcRect l="16891" r="16150" b="-1"/>
          <a:stretch/>
        </p:blipFill>
        <p:spPr>
          <a:xfrm>
            <a:off x="8182970" y="3425362"/>
            <a:ext cx="3666638" cy="2800184"/>
          </a:xfrm>
          <a:prstGeom prst="rect">
            <a:avLst/>
          </a:prstGeom>
        </p:spPr>
      </p:pic>
    </p:spTree>
    <p:extLst>
      <p:ext uri="{BB962C8B-B14F-4D97-AF65-F5344CB8AC3E}">
        <p14:creationId xmlns:p14="http://schemas.microsoft.com/office/powerpoint/2010/main" val="3193843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0DCC7-384F-63D7-4B36-D69563F5089A}"/>
              </a:ext>
            </a:extLst>
          </p:cNvPr>
          <p:cNvSpPr>
            <a:spLocks noGrp="1"/>
          </p:cNvSpPr>
          <p:nvPr>
            <p:ph type="title"/>
          </p:nvPr>
        </p:nvSpPr>
        <p:spPr/>
        <p:txBody>
          <a:bodyPr/>
          <a:lstStyle/>
          <a:p>
            <a:r>
              <a:rPr lang="en-US"/>
              <a:t>Technologies used</a:t>
            </a:r>
          </a:p>
        </p:txBody>
      </p:sp>
      <p:sp>
        <p:nvSpPr>
          <p:cNvPr id="3" name="Content Placeholder 2">
            <a:extLst>
              <a:ext uri="{FF2B5EF4-FFF2-40B4-BE49-F238E27FC236}">
                <a16:creationId xmlns:a16="http://schemas.microsoft.com/office/drawing/2014/main" id="{2B25CD6B-5569-ED44-C2FF-43496ACFC139}"/>
              </a:ext>
            </a:extLst>
          </p:cNvPr>
          <p:cNvSpPr>
            <a:spLocks noGrp="1"/>
          </p:cNvSpPr>
          <p:nvPr>
            <p:ph idx="1"/>
          </p:nvPr>
        </p:nvSpPr>
        <p:spPr>
          <a:xfrm>
            <a:off x="1066800" y="2103120"/>
            <a:ext cx="10058400" cy="2839270"/>
          </a:xfrm>
        </p:spPr>
        <p:txBody>
          <a:bodyPr>
            <a:normAutofit/>
          </a:bodyPr>
          <a:lstStyle/>
          <a:p>
            <a:pPr marL="0" indent="0" algn="l">
              <a:buNone/>
            </a:pPr>
            <a:r>
              <a:rPr lang="en-IN" b="1"/>
              <a:t>Programming Languages</a:t>
            </a:r>
            <a:r>
              <a:rPr lang="en-IN"/>
              <a:t>: Python, HTML, CSS, JavaScript</a:t>
            </a:r>
          </a:p>
          <a:p>
            <a:pPr marL="0" indent="0" algn="l">
              <a:buNone/>
            </a:pPr>
            <a:r>
              <a:rPr lang="en-IN" b="1"/>
              <a:t>Machine Learning Frameworks</a:t>
            </a:r>
            <a:r>
              <a:rPr lang="en-IN"/>
              <a:t>: Scikit-learn, XGBoost</a:t>
            </a:r>
          </a:p>
          <a:p>
            <a:pPr marL="0" indent="0" algn="l">
              <a:buNone/>
            </a:pPr>
            <a:r>
              <a:rPr lang="en-IN" b="1"/>
              <a:t>Data Processing</a:t>
            </a:r>
            <a:r>
              <a:rPr lang="en-IN"/>
              <a:t>: Pandas, NumPy</a:t>
            </a:r>
          </a:p>
          <a:p>
            <a:pPr marL="0" indent="0" algn="l">
              <a:buNone/>
            </a:pPr>
            <a:r>
              <a:rPr lang="en-IN" b="1"/>
              <a:t>Visualization</a:t>
            </a:r>
            <a:r>
              <a:rPr lang="en-IN"/>
              <a:t>: Matplotlib, Seaborn</a:t>
            </a:r>
          </a:p>
          <a:p>
            <a:pPr marL="0" indent="0" algn="l">
              <a:buNone/>
            </a:pPr>
            <a:r>
              <a:rPr lang="en-IN" b="1"/>
              <a:t>Backend Framework</a:t>
            </a:r>
            <a:r>
              <a:rPr lang="en-IN"/>
              <a:t>: Flask</a:t>
            </a:r>
          </a:p>
          <a:p>
            <a:pPr marL="0" indent="0" algn="l">
              <a:buNone/>
            </a:pPr>
            <a:r>
              <a:rPr lang="en-IN" b="1"/>
              <a:t>Frontend Development</a:t>
            </a:r>
            <a:r>
              <a:rPr lang="en-IN"/>
              <a:t>: HTML, CSS, JavaScript</a:t>
            </a:r>
          </a:p>
        </p:txBody>
      </p:sp>
    </p:spTree>
    <p:extLst>
      <p:ext uri="{BB962C8B-B14F-4D97-AF65-F5344CB8AC3E}">
        <p14:creationId xmlns:p14="http://schemas.microsoft.com/office/powerpoint/2010/main" val="10861544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2259E-4580-D8BF-1F67-1C4C0D7815EB}"/>
              </a:ext>
            </a:extLst>
          </p:cNvPr>
          <p:cNvSpPr>
            <a:spLocks noGrp="1"/>
          </p:cNvSpPr>
          <p:nvPr>
            <p:ph type="title"/>
          </p:nvPr>
        </p:nvSpPr>
        <p:spPr>
          <a:xfrm>
            <a:off x="707571" y="1403868"/>
            <a:ext cx="10058400" cy="1371600"/>
          </a:xfrm>
        </p:spPr>
        <p:txBody>
          <a:bodyPr/>
          <a:lstStyle/>
          <a:p>
            <a:r>
              <a:rPr lang="en-US" b="1">
                <a:ea typeface="+mj-lt"/>
                <a:cs typeface="+mj-lt"/>
              </a:rPr>
              <a:t>GitHub Repository:-</a:t>
            </a:r>
            <a:endParaRPr lang="en-US" b="1"/>
          </a:p>
        </p:txBody>
      </p:sp>
      <p:sp>
        <p:nvSpPr>
          <p:cNvPr id="3" name="Content Placeholder 2">
            <a:extLst>
              <a:ext uri="{FF2B5EF4-FFF2-40B4-BE49-F238E27FC236}">
                <a16:creationId xmlns:a16="http://schemas.microsoft.com/office/drawing/2014/main" id="{1D318063-6C18-420C-9EC1-674B555A1A09}"/>
              </a:ext>
            </a:extLst>
          </p:cNvPr>
          <p:cNvSpPr>
            <a:spLocks noGrp="1"/>
          </p:cNvSpPr>
          <p:nvPr>
            <p:ph idx="1"/>
          </p:nvPr>
        </p:nvSpPr>
        <p:spPr>
          <a:xfrm>
            <a:off x="707571" y="2778760"/>
            <a:ext cx="10779760" cy="873760"/>
          </a:xfrm>
        </p:spPr>
        <p:txBody>
          <a:bodyPr vert="horz" lIns="91440" tIns="45720" rIns="91440" bIns="45720" rtlCol="0" anchor="t">
            <a:noAutofit/>
          </a:bodyPr>
          <a:lstStyle/>
          <a:p>
            <a:r>
              <a:rPr lang="en-US" sz="2800" b="1">
                <a:latin typeface="Century Gothic"/>
                <a:cs typeface="Times New Roman"/>
              </a:rPr>
              <a:t>https://github.com/harivegesna73/HeartdiseasePredictor</a:t>
            </a:r>
          </a:p>
        </p:txBody>
      </p:sp>
    </p:spTree>
    <p:extLst>
      <p:ext uri="{BB962C8B-B14F-4D97-AF65-F5344CB8AC3E}">
        <p14:creationId xmlns:p14="http://schemas.microsoft.com/office/powerpoint/2010/main" val="2565902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15" name="Rectangle 4114">
            <a:extLst>
              <a:ext uri="{FF2B5EF4-FFF2-40B4-BE49-F238E27FC236}">
                <a16:creationId xmlns:a16="http://schemas.microsoft.com/office/drawing/2014/main" id="{CF9A2BAF-0F59-46A1-ADAE-18D8745493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2"/>
          </a:solidFill>
          <a:ln w="6350" cap="flat" cmpd="sng" algn="ctr">
            <a:noFill/>
            <a:prstDash val="solid"/>
          </a:ln>
          <a:effectLst>
            <a:softEdge rad="0"/>
          </a:effectLst>
        </p:spPr>
        <p:txBody>
          <a:bodyPr/>
          <a:lstStyle/>
          <a:p>
            <a:endParaRPr lang="en-US"/>
          </a:p>
        </p:txBody>
      </p:sp>
      <p:sp>
        <p:nvSpPr>
          <p:cNvPr id="4116" name="Rectangle 4115">
            <a:extLst>
              <a:ext uri="{FF2B5EF4-FFF2-40B4-BE49-F238E27FC236}">
                <a16:creationId xmlns:a16="http://schemas.microsoft.com/office/drawing/2014/main" id="{48E0FBF5-F1B5-4711-AFDD-A39FF34BCA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4117" name="Rectangle 4116">
            <a:extLst>
              <a:ext uri="{FF2B5EF4-FFF2-40B4-BE49-F238E27FC236}">
                <a16:creationId xmlns:a16="http://schemas.microsoft.com/office/drawing/2014/main" id="{048C101B-4757-46DF-AB0F-72AE1AD2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rtlCol="0" anchor="ctr"/>
          <a:lstStyle/>
          <a:p>
            <a:pPr algn="ctr"/>
            <a:endParaRPr lang="en-US">
              <a:solidFill>
                <a:schemeClr val="tx1"/>
              </a:solidFill>
            </a:endParaRPr>
          </a:p>
        </p:txBody>
      </p:sp>
      <p:pic>
        <p:nvPicPr>
          <p:cNvPr id="4098" name="Picture 2" descr="4,300+ Thank You Doctor Stock Photos, Pictures &amp; Royalty-Free Images -  iStock | Covid thank you doctor">
            <a:extLst>
              <a:ext uri="{FF2B5EF4-FFF2-40B4-BE49-F238E27FC236}">
                <a16:creationId xmlns:a16="http://schemas.microsoft.com/office/drawing/2014/main" id="{734E52FF-40A7-6018-29B3-9B9FA87D4C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6707" r="1" b="16759"/>
          <a:stretch/>
        </p:blipFill>
        <p:spPr bwMode="auto">
          <a:xfrm>
            <a:off x="643467" y="643467"/>
            <a:ext cx="10905066"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547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565B2778-6678-45B6-9A79-C0910CFCA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93" y="237744"/>
            <a:ext cx="7652977"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E47D0E19-5ED6-FF0D-7282-1606AF7B495D}"/>
              </a:ext>
            </a:extLst>
          </p:cNvPr>
          <p:cNvSpPr>
            <a:spLocks noGrp="1"/>
          </p:cNvSpPr>
          <p:nvPr>
            <p:ph type="title"/>
          </p:nvPr>
        </p:nvSpPr>
        <p:spPr>
          <a:xfrm>
            <a:off x="574040" y="845793"/>
            <a:ext cx="6281928" cy="1744183"/>
          </a:xfrm>
        </p:spPr>
        <p:txBody>
          <a:bodyPr>
            <a:normAutofit/>
          </a:bodyPr>
          <a:lstStyle/>
          <a:p>
            <a:r>
              <a:rPr lang="en-US" b="1"/>
              <a:t>Introduction:-</a:t>
            </a:r>
          </a:p>
        </p:txBody>
      </p:sp>
      <p:sp>
        <p:nvSpPr>
          <p:cNvPr id="3" name="Content Placeholder 2">
            <a:extLst>
              <a:ext uri="{FF2B5EF4-FFF2-40B4-BE49-F238E27FC236}">
                <a16:creationId xmlns:a16="http://schemas.microsoft.com/office/drawing/2014/main" id="{D7C34E8B-1DD2-779B-77FD-120C94B76CE2}"/>
              </a:ext>
            </a:extLst>
          </p:cNvPr>
          <p:cNvSpPr>
            <a:spLocks noGrp="1"/>
          </p:cNvSpPr>
          <p:nvPr>
            <p:ph idx="1"/>
          </p:nvPr>
        </p:nvSpPr>
        <p:spPr>
          <a:xfrm>
            <a:off x="584200" y="2142744"/>
            <a:ext cx="6281928" cy="3648456"/>
          </a:xfrm>
        </p:spPr>
        <p:txBody>
          <a:bodyPr vert="horz" lIns="91440" tIns="45720" rIns="91440" bIns="45720" rtlCol="0">
            <a:normAutofit/>
          </a:bodyPr>
          <a:lstStyle/>
          <a:p>
            <a:r>
              <a:rPr lang="en-IN" b="1">
                <a:latin typeface="Century Gothic"/>
                <a:cs typeface="Times New Roman"/>
              </a:rPr>
              <a:t>Heart disease is a leading cause of mortality worldwide, making early detection and risk assessment essential for effective prevention and treatment. This project leverages machine learning to predict an individual's heart disease risk based on basic health metrics, including age, cholesterol levels, and other cardiovascular indicators.</a:t>
            </a:r>
            <a:endParaRPr lang="en-US" b="1">
              <a:latin typeface="Century Gothic"/>
              <a:cs typeface="Times New Roman"/>
            </a:endParaRPr>
          </a:p>
        </p:txBody>
      </p:sp>
      <p:sp useBgFill="1">
        <p:nvSpPr>
          <p:cNvPr id="30" name="Rectangle 29">
            <a:extLst>
              <a:ext uri="{FF2B5EF4-FFF2-40B4-BE49-F238E27FC236}">
                <a16:creationId xmlns:a16="http://schemas.microsoft.com/office/drawing/2014/main" id="{82C57F61-3F6E-4BE5-B964-003AA9B355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7370" y="0"/>
            <a:ext cx="435463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heart with a stethoscope&#10;&#10;Description automatically generated">
            <a:extLst>
              <a:ext uri="{FF2B5EF4-FFF2-40B4-BE49-F238E27FC236}">
                <a16:creationId xmlns:a16="http://schemas.microsoft.com/office/drawing/2014/main" id="{EA141713-21EE-690F-C67B-3CE58DBD7BAF}"/>
              </a:ext>
            </a:extLst>
          </p:cNvPr>
          <p:cNvPicPr>
            <a:picLocks noChangeAspect="1"/>
          </p:cNvPicPr>
          <p:nvPr/>
        </p:nvPicPr>
        <p:blipFill>
          <a:blip r:embed="rId2"/>
          <a:srcRect l="18517" r="16862" b="-1"/>
          <a:stretch/>
        </p:blipFill>
        <p:spPr>
          <a:xfrm>
            <a:off x="8332938" y="882398"/>
            <a:ext cx="3292015" cy="5094394"/>
          </a:xfrm>
          <a:prstGeom prst="rect">
            <a:avLst/>
          </a:prstGeom>
        </p:spPr>
      </p:pic>
    </p:spTree>
    <p:extLst>
      <p:ext uri="{BB962C8B-B14F-4D97-AF65-F5344CB8AC3E}">
        <p14:creationId xmlns:p14="http://schemas.microsoft.com/office/powerpoint/2010/main" val="1636307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E192707B-B929-41A7-9B41-E959A1C68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A conceptual illustration representing a machine learning-based system for heart disease prediction. The image features a futuristic heart-shaped interface with digital health metrics, such as blood pressure, cholesterol levels, and ECG patterns, displayed in glowing blue and green holographic panels. Surrounding the heart are healthcare professionals analyzing the data, along with patients interacting with mobile devices showing their personalized health insights. The background is a clean, modern clinical setting with a subtle technological aesthetic, emphasizing innovation and care.">
            <a:extLst>
              <a:ext uri="{FF2B5EF4-FFF2-40B4-BE49-F238E27FC236}">
                <a16:creationId xmlns:a16="http://schemas.microsoft.com/office/drawing/2014/main" id="{663F9D63-1043-BAD2-B403-970D9E143391}"/>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t="1099" b="648"/>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A7D4D2F-65D1-329A-13BC-24D9B2626723}"/>
              </a:ext>
            </a:extLst>
          </p:cNvPr>
          <p:cNvSpPr>
            <a:spLocks noGrp="1"/>
          </p:cNvSpPr>
          <p:nvPr>
            <p:ph type="title"/>
          </p:nvPr>
        </p:nvSpPr>
        <p:spPr>
          <a:xfrm>
            <a:off x="477520" y="469874"/>
            <a:ext cx="10058400" cy="1371600"/>
          </a:xfrm>
        </p:spPr>
        <p:txBody>
          <a:bodyPr>
            <a:normAutofit/>
          </a:bodyPr>
          <a:lstStyle/>
          <a:p>
            <a:r>
              <a:rPr lang="en-US" b="1"/>
              <a:t>Problem Statement:-</a:t>
            </a:r>
          </a:p>
        </p:txBody>
      </p:sp>
      <p:sp>
        <p:nvSpPr>
          <p:cNvPr id="3" name="Content Placeholder 2">
            <a:extLst>
              <a:ext uri="{FF2B5EF4-FFF2-40B4-BE49-F238E27FC236}">
                <a16:creationId xmlns:a16="http://schemas.microsoft.com/office/drawing/2014/main" id="{BC8B3C8A-D289-F52E-FB9C-17914E531913}"/>
              </a:ext>
            </a:extLst>
          </p:cNvPr>
          <p:cNvSpPr>
            <a:spLocks noGrp="1"/>
          </p:cNvSpPr>
          <p:nvPr>
            <p:ph idx="1"/>
          </p:nvPr>
        </p:nvSpPr>
        <p:spPr>
          <a:xfrm>
            <a:off x="477520" y="1605280"/>
            <a:ext cx="10058400" cy="3931920"/>
          </a:xfrm>
        </p:spPr>
        <p:txBody>
          <a:bodyPr vert="horz" lIns="91440" tIns="45720" rIns="91440" bIns="45720" rtlCol="0" anchor="t">
            <a:normAutofit/>
          </a:bodyPr>
          <a:lstStyle/>
          <a:p>
            <a:r>
              <a:rPr lang="en-US" sz="2000" b="1">
                <a:ea typeface="+mn-lt"/>
                <a:cs typeface="+mn-lt"/>
              </a:rPr>
              <a:t>Heart disease is one of the leading causes of death worldwide; early detection is critical. To reduce this problem we have created a machine learning-based system that uses routine health metrics for risk assessment which helps healthcare providers make informed decisions and offers patients insights into modifiable risk factors.</a:t>
            </a:r>
            <a:endParaRPr lang="en-US" sz="2000" b="1"/>
          </a:p>
          <a:p>
            <a:pPr>
              <a:buClr>
                <a:srgbClr val="262626"/>
              </a:buClr>
            </a:pPr>
            <a:endParaRPr lang="en-US"/>
          </a:p>
          <a:p>
            <a:pPr>
              <a:buClr>
                <a:srgbClr val="262626"/>
              </a:buClr>
            </a:pPr>
            <a:endParaRPr lang="en-US"/>
          </a:p>
        </p:txBody>
      </p:sp>
      <p:sp>
        <p:nvSpPr>
          <p:cNvPr id="3081" name="Rectangle 3080">
            <a:extLst>
              <a:ext uri="{FF2B5EF4-FFF2-40B4-BE49-F238E27FC236}">
                <a16:creationId xmlns:a16="http://schemas.microsoft.com/office/drawing/2014/main" id="{8FB4235C-4505-46C7-AD8F-8769A1972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noFill/>
          <a:ln w="6350" cap="sq" cmpd="sng" algn="ctr">
            <a:solidFill>
              <a:schemeClr val="tx1"/>
            </a:solidFill>
            <a:prstDash val="solid"/>
            <a:miter lim="800000"/>
          </a:ln>
          <a:effectLst>
            <a:softEdge rad="0"/>
          </a:effectLst>
        </p:spPr>
        <p:txBody>
          <a:bodyPr/>
          <a:lstStyle/>
          <a:p>
            <a:endParaRPr lang="en-US"/>
          </a:p>
        </p:txBody>
      </p:sp>
    </p:spTree>
    <p:extLst>
      <p:ext uri="{BB962C8B-B14F-4D97-AF65-F5344CB8AC3E}">
        <p14:creationId xmlns:p14="http://schemas.microsoft.com/office/powerpoint/2010/main" val="385998302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92707B-B929-41A7-9B41-E959A1C68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tethoscope on a graph&#10;&#10;Description automatically generated">
            <a:extLst>
              <a:ext uri="{FF2B5EF4-FFF2-40B4-BE49-F238E27FC236}">
                <a16:creationId xmlns:a16="http://schemas.microsoft.com/office/drawing/2014/main" id="{017443F0-6DF4-0CD4-28EA-A0F74E9A6CBC}"/>
              </a:ext>
            </a:extLst>
          </p:cNvPr>
          <p:cNvPicPr>
            <a:picLocks noChangeAspect="1"/>
          </p:cNvPicPr>
          <p:nvPr/>
        </p:nvPicPr>
        <p:blipFill>
          <a:blip r:embed="rId2">
            <a:alphaModFix amt="35000"/>
          </a:blip>
          <a:srcRect t="10051" b="5679"/>
          <a:stretch/>
        </p:blipFill>
        <p:spPr>
          <a:xfrm>
            <a:off x="20" y="10"/>
            <a:ext cx="12191980" cy="6857990"/>
          </a:xfrm>
          <a:prstGeom prst="rect">
            <a:avLst/>
          </a:prstGeom>
        </p:spPr>
      </p:pic>
      <p:sp>
        <p:nvSpPr>
          <p:cNvPr id="2" name="Title 1">
            <a:extLst>
              <a:ext uri="{FF2B5EF4-FFF2-40B4-BE49-F238E27FC236}">
                <a16:creationId xmlns:a16="http://schemas.microsoft.com/office/drawing/2014/main" id="{76F8B7B0-4DD6-8617-E3F5-F4BCA3ED8422}"/>
              </a:ext>
            </a:extLst>
          </p:cNvPr>
          <p:cNvSpPr>
            <a:spLocks noGrp="1"/>
          </p:cNvSpPr>
          <p:nvPr>
            <p:ph type="title"/>
          </p:nvPr>
        </p:nvSpPr>
        <p:spPr>
          <a:xfrm>
            <a:off x="467360" y="601954"/>
            <a:ext cx="10058400" cy="1371600"/>
          </a:xfrm>
        </p:spPr>
        <p:txBody>
          <a:bodyPr>
            <a:normAutofit/>
          </a:bodyPr>
          <a:lstStyle/>
          <a:p>
            <a:r>
              <a:rPr lang="en-US" sz="4400" b="1"/>
              <a:t>Overview of Heart Disease and Its Impact:-</a:t>
            </a:r>
          </a:p>
          <a:p>
            <a:endParaRPr lang="en-US" sz="4400"/>
          </a:p>
        </p:txBody>
      </p:sp>
      <p:sp>
        <p:nvSpPr>
          <p:cNvPr id="3" name="Content Placeholder 2">
            <a:extLst>
              <a:ext uri="{FF2B5EF4-FFF2-40B4-BE49-F238E27FC236}">
                <a16:creationId xmlns:a16="http://schemas.microsoft.com/office/drawing/2014/main" id="{C004EACB-4A35-CA0E-915E-3B29DEE52AAC}"/>
              </a:ext>
            </a:extLst>
          </p:cNvPr>
          <p:cNvSpPr>
            <a:spLocks noGrp="1"/>
          </p:cNvSpPr>
          <p:nvPr>
            <p:ph idx="1"/>
          </p:nvPr>
        </p:nvSpPr>
        <p:spPr>
          <a:xfrm>
            <a:off x="467360" y="1717040"/>
            <a:ext cx="10058400" cy="4328160"/>
          </a:xfrm>
        </p:spPr>
        <p:txBody>
          <a:bodyPr vert="horz" lIns="91440" tIns="45720" rIns="91440" bIns="45720" rtlCol="0" anchor="t">
            <a:normAutofit/>
          </a:bodyPr>
          <a:lstStyle/>
          <a:p>
            <a:r>
              <a:rPr lang="en-US" sz="2000" b="1" u="sng"/>
              <a:t>Strengths of Early Detection:-</a:t>
            </a:r>
            <a:r>
              <a:rPr lang="en-US" sz="2000" b="1"/>
              <a:t> Early</a:t>
            </a:r>
            <a:r>
              <a:rPr lang="en-US" sz="2000" b="1">
                <a:ea typeface="+mn-lt"/>
                <a:cs typeface="+mn-lt"/>
              </a:rPr>
              <a:t> detection methods can significantly improve treatment outcomes and reduce mortality rates associated with heart disease.</a:t>
            </a:r>
            <a:endParaRPr lang="en-US" sz="2000" b="1"/>
          </a:p>
          <a:p>
            <a:pPr>
              <a:buClr>
                <a:srgbClr val="262626"/>
              </a:buClr>
            </a:pPr>
            <a:r>
              <a:rPr lang="en-IN" sz="2000" b="1" i="0" u="sng" strike="noStrike">
                <a:effectLst/>
              </a:rPr>
              <a:t>Reduces Emergency Cases:</a:t>
            </a:r>
            <a:r>
              <a:rPr lang="en-IN" sz="2000" b="0" i="0" u="none" strike="noStrike">
                <a:effectLst/>
                <a:latin typeface="-webkit-standard"/>
              </a:rPr>
              <a:t> </a:t>
            </a:r>
            <a:r>
              <a:rPr lang="en-IN" sz="2000" b="1" i="0" u="none" strike="noStrike">
                <a:effectLst/>
                <a:latin typeface="Century Gothic"/>
              </a:rPr>
              <a:t>Minimizes the need for costly emergency interventions by managing risks early.</a:t>
            </a:r>
            <a:endParaRPr lang="en-US" sz="2000" b="1">
              <a:latin typeface="Century Gothic"/>
            </a:endParaRPr>
          </a:p>
          <a:p>
            <a:pPr>
              <a:buClr>
                <a:srgbClr val="262626"/>
              </a:buClr>
            </a:pPr>
            <a:r>
              <a:rPr lang="en-IN" sz="2000" b="1" i="0" u="sng" strike="noStrike">
                <a:effectLst/>
              </a:rPr>
              <a:t>Education:</a:t>
            </a:r>
            <a:r>
              <a:rPr lang="en-IN" sz="2000" b="1" i="0" u="sng" strike="noStrike">
                <a:effectLst/>
                <a:latin typeface="Century Gothic"/>
              </a:rPr>
              <a:t> </a:t>
            </a:r>
            <a:r>
              <a:rPr lang="en-IN" sz="2000" b="1" i="0" u="none" strike="noStrike">
                <a:effectLst/>
                <a:latin typeface="Century Gothic"/>
              </a:rPr>
              <a:t>Informs patients about their </a:t>
            </a:r>
            <a:r>
              <a:rPr lang="en-IN" sz="2000" b="1">
                <a:ea typeface="+mn-lt"/>
                <a:cs typeface="+mn-lt"/>
              </a:rPr>
              <a:t>risk levels and the importance of regular monitoring.</a:t>
            </a:r>
            <a:endParaRPr lang="en-IN" sz="2000" b="1" i="0" u="none" strike="noStrike">
              <a:effectLst/>
              <a:ea typeface="+mn-lt"/>
              <a:cs typeface="+mn-lt"/>
            </a:endParaRPr>
          </a:p>
          <a:p>
            <a:pPr>
              <a:buClr>
                <a:srgbClr val="262626"/>
              </a:buClr>
            </a:pPr>
            <a:r>
              <a:rPr lang="en-IN" sz="2000" b="1" i="0" u="sng" strike="noStrike">
                <a:effectLst/>
              </a:rPr>
              <a:t>Quality of Life:</a:t>
            </a:r>
            <a:r>
              <a:rPr lang="en-IN" sz="2000" b="1" i="0" u="none" strike="noStrike">
                <a:effectLst/>
                <a:latin typeface="Century Gothic"/>
              </a:rPr>
              <a:t> Prevents severe complications, ensuring a healthier life for patients.</a:t>
            </a:r>
            <a:endParaRPr lang="en-IN" sz="2000" b="1">
              <a:latin typeface="Century Gothic"/>
            </a:endParaRPr>
          </a:p>
        </p:txBody>
      </p:sp>
      <p:sp>
        <p:nvSpPr>
          <p:cNvPr id="14" name="Rectangle 13">
            <a:extLst>
              <a:ext uri="{FF2B5EF4-FFF2-40B4-BE49-F238E27FC236}">
                <a16:creationId xmlns:a16="http://schemas.microsoft.com/office/drawing/2014/main" id="{8FB4235C-4505-46C7-AD8F-8769A1972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noFill/>
          <a:ln w="6350" cap="sq" cmpd="sng" algn="ctr">
            <a:solidFill>
              <a:schemeClr val="tx1"/>
            </a:solidFill>
            <a:prstDash val="solid"/>
            <a:miter lim="800000"/>
          </a:ln>
          <a:effectLst>
            <a:softEdge rad="0"/>
          </a:effectLst>
        </p:spPr>
        <p:txBody>
          <a:bodyPr/>
          <a:lstStyle/>
          <a:p>
            <a:endParaRPr lang="en-US"/>
          </a:p>
        </p:txBody>
      </p:sp>
    </p:spTree>
    <p:extLst>
      <p:ext uri="{BB962C8B-B14F-4D97-AF65-F5344CB8AC3E}">
        <p14:creationId xmlns:p14="http://schemas.microsoft.com/office/powerpoint/2010/main" val="163670732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D3C4A-0C63-7235-8718-52B3F925C96E}"/>
              </a:ext>
            </a:extLst>
          </p:cNvPr>
          <p:cNvSpPr>
            <a:spLocks noGrp="1"/>
          </p:cNvSpPr>
          <p:nvPr>
            <p:ph type="title"/>
          </p:nvPr>
        </p:nvSpPr>
        <p:spPr>
          <a:xfrm>
            <a:off x="5410674" y="648280"/>
            <a:ext cx="6514050" cy="1625600"/>
          </a:xfrm>
        </p:spPr>
        <p:txBody>
          <a:bodyPr>
            <a:normAutofit/>
          </a:bodyPr>
          <a:lstStyle/>
          <a:p>
            <a:r>
              <a:rPr lang="en-US" b="1"/>
              <a:t>Dataset and Features:-</a:t>
            </a:r>
          </a:p>
        </p:txBody>
      </p:sp>
      <p:sp>
        <p:nvSpPr>
          <p:cNvPr id="10" name="Rectangle 9">
            <a:extLst>
              <a:ext uri="{FF2B5EF4-FFF2-40B4-BE49-F238E27FC236}">
                <a16:creationId xmlns:a16="http://schemas.microsoft.com/office/drawing/2014/main" id="{6FF45042-AEC9-4B91-860A-9941578838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AB7BCF8-0384-41F0-BF6F-C8642DBCD2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5126" y="643464"/>
            <a:ext cx="3969458" cy="5571072"/>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pic>
        <p:nvPicPr>
          <p:cNvPr id="4" name="Picture 3">
            <a:extLst>
              <a:ext uri="{FF2B5EF4-FFF2-40B4-BE49-F238E27FC236}">
                <a16:creationId xmlns:a16="http://schemas.microsoft.com/office/drawing/2014/main" id="{23232536-66A3-B01A-1197-2BAB07BF3502}"/>
              </a:ext>
            </a:extLst>
          </p:cNvPr>
          <p:cNvPicPr>
            <a:picLocks noChangeAspect="1"/>
          </p:cNvPicPr>
          <p:nvPr/>
        </p:nvPicPr>
        <p:blipFill>
          <a:blip r:embed="rId2"/>
          <a:stretch>
            <a:fillRect/>
          </a:stretch>
        </p:blipFill>
        <p:spPr>
          <a:xfrm>
            <a:off x="838767" y="1006040"/>
            <a:ext cx="3107939" cy="2539322"/>
          </a:xfrm>
          <a:prstGeom prst="rect">
            <a:avLst/>
          </a:prstGeom>
        </p:spPr>
      </p:pic>
      <p:pic>
        <p:nvPicPr>
          <p:cNvPr id="5" name="Picture 4">
            <a:extLst>
              <a:ext uri="{FF2B5EF4-FFF2-40B4-BE49-F238E27FC236}">
                <a16:creationId xmlns:a16="http://schemas.microsoft.com/office/drawing/2014/main" id="{B34D56AF-DA62-DC99-BE4B-7A1329F3BB08}"/>
              </a:ext>
            </a:extLst>
          </p:cNvPr>
          <p:cNvPicPr>
            <a:picLocks noChangeAspect="1"/>
          </p:cNvPicPr>
          <p:nvPr/>
        </p:nvPicPr>
        <p:blipFill>
          <a:blip r:embed="rId3"/>
          <a:stretch>
            <a:fillRect/>
          </a:stretch>
        </p:blipFill>
        <p:spPr>
          <a:xfrm>
            <a:off x="809190" y="4032399"/>
            <a:ext cx="3639312" cy="2065309"/>
          </a:xfrm>
          <a:prstGeom prst="rect">
            <a:avLst/>
          </a:prstGeom>
        </p:spPr>
      </p:pic>
      <p:sp>
        <p:nvSpPr>
          <p:cNvPr id="3" name="Content Placeholder 2">
            <a:extLst>
              <a:ext uri="{FF2B5EF4-FFF2-40B4-BE49-F238E27FC236}">
                <a16:creationId xmlns:a16="http://schemas.microsoft.com/office/drawing/2014/main" id="{E6684BE2-39FC-ED44-C7CB-87BADBC68F02}"/>
              </a:ext>
            </a:extLst>
          </p:cNvPr>
          <p:cNvSpPr>
            <a:spLocks noGrp="1"/>
          </p:cNvSpPr>
          <p:nvPr>
            <p:ph idx="1"/>
          </p:nvPr>
        </p:nvSpPr>
        <p:spPr>
          <a:xfrm>
            <a:off x="5410673" y="2272792"/>
            <a:ext cx="6300691" cy="3291840"/>
          </a:xfrm>
        </p:spPr>
        <p:txBody>
          <a:bodyPr vert="horz" lIns="91440" tIns="45720" rIns="91440" bIns="45720" rtlCol="0">
            <a:normAutofit/>
          </a:bodyPr>
          <a:lstStyle/>
          <a:p>
            <a:r>
              <a:rPr lang="en-IN" b="1" u="sng">
                <a:latin typeface="Century Gothic"/>
                <a:cs typeface="Times New Roman"/>
              </a:rPr>
              <a:t>Data Collection:</a:t>
            </a:r>
            <a:r>
              <a:rPr lang="en-IN" b="1">
                <a:latin typeface="Century Gothic"/>
                <a:cs typeface="Times New Roman"/>
              </a:rPr>
              <a:t> The dataset includes age, sex, chest pain type, blood pressure, cholesterol, and ECG readings.</a:t>
            </a:r>
            <a:endParaRPr lang="en-US" b="1">
              <a:latin typeface="Century Gothic"/>
              <a:cs typeface="Times New Roman"/>
            </a:endParaRPr>
          </a:p>
          <a:p>
            <a:pPr>
              <a:buClr>
                <a:srgbClr val="262626"/>
              </a:buClr>
            </a:pPr>
            <a:r>
              <a:rPr lang="en-IN" b="1" u="sng">
                <a:latin typeface="Century Gothic"/>
                <a:cs typeface="Times New Roman"/>
              </a:rPr>
              <a:t>Data Preprocessing:</a:t>
            </a:r>
            <a:r>
              <a:rPr lang="en-IN" b="1">
                <a:latin typeface="Century Gothic"/>
                <a:cs typeface="Times New Roman"/>
              </a:rPr>
              <a:t> Categorical features are encoded, missing values addressed, and numeric features standardized. The dataset is split into training and test sets.</a:t>
            </a:r>
            <a:endParaRPr lang="en-US" b="1">
              <a:latin typeface="Century Gothic"/>
              <a:cs typeface="Times New Roman"/>
            </a:endParaRPr>
          </a:p>
          <a:p>
            <a:pPr>
              <a:buClr>
                <a:srgbClr val="262626"/>
              </a:buClr>
            </a:pPr>
            <a:endParaRPr lang="en-IN" b="1">
              <a:latin typeface="Century Gothic"/>
              <a:cs typeface="Times New Roman"/>
            </a:endParaRPr>
          </a:p>
          <a:p>
            <a:pPr>
              <a:buClr>
                <a:srgbClr val="262626"/>
              </a:buClr>
            </a:pPr>
            <a:endParaRPr lang="en-US"/>
          </a:p>
        </p:txBody>
      </p:sp>
      <p:sp>
        <p:nvSpPr>
          <p:cNvPr id="6" name="TextBox 5">
            <a:extLst>
              <a:ext uri="{FF2B5EF4-FFF2-40B4-BE49-F238E27FC236}">
                <a16:creationId xmlns:a16="http://schemas.microsoft.com/office/drawing/2014/main" id="{AD0D868B-903C-6B1E-335C-2E19E9F5916A}"/>
              </a:ext>
            </a:extLst>
          </p:cNvPr>
          <p:cNvSpPr txBox="1"/>
          <p:nvPr/>
        </p:nvSpPr>
        <p:spPr>
          <a:xfrm>
            <a:off x="820197" y="729041"/>
            <a:ext cx="1464059" cy="276999"/>
          </a:xfrm>
          <a:prstGeom prst="rect">
            <a:avLst/>
          </a:prstGeom>
          <a:noFill/>
        </p:spPr>
        <p:txBody>
          <a:bodyPr wrap="square" rtlCol="0">
            <a:spAutoFit/>
          </a:bodyPr>
          <a:lstStyle/>
          <a:p>
            <a:r>
              <a:rPr lang="en-US" sz="1200" b="1" i="1"/>
              <a:t>Original dataset</a:t>
            </a:r>
          </a:p>
        </p:txBody>
      </p:sp>
      <p:sp>
        <p:nvSpPr>
          <p:cNvPr id="7" name="TextBox 6">
            <a:extLst>
              <a:ext uri="{FF2B5EF4-FFF2-40B4-BE49-F238E27FC236}">
                <a16:creationId xmlns:a16="http://schemas.microsoft.com/office/drawing/2014/main" id="{B160B55A-FE97-0AB3-AAD0-EA261C92DBC6}"/>
              </a:ext>
            </a:extLst>
          </p:cNvPr>
          <p:cNvSpPr txBox="1"/>
          <p:nvPr/>
        </p:nvSpPr>
        <p:spPr>
          <a:xfrm>
            <a:off x="820197" y="3728594"/>
            <a:ext cx="1464059" cy="276999"/>
          </a:xfrm>
          <a:prstGeom prst="rect">
            <a:avLst/>
          </a:prstGeom>
          <a:noFill/>
        </p:spPr>
        <p:txBody>
          <a:bodyPr wrap="square" rtlCol="0">
            <a:spAutoFit/>
          </a:bodyPr>
          <a:lstStyle/>
          <a:p>
            <a:r>
              <a:rPr lang="en-US" sz="1200" b="1" i="1"/>
              <a:t>Modified dataset</a:t>
            </a:r>
          </a:p>
        </p:txBody>
      </p:sp>
    </p:spTree>
    <p:extLst>
      <p:ext uri="{BB962C8B-B14F-4D97-AF65-F5344CB8AC3E}">
        <p14:creationId xmlns:p14="http://schemas.microsoft.com/office/powerpoint/2010/main" val="21233878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B27F1-D4B0-2ED3-E70F-FB393D984785}"/>
              </a:ext>
            </a:extLst>
          </p:cNvPr>
          <p:cNvSpPr>
            <a:spLocks noGrp="1"/>
          </p:cNvSpPr>
          <p:nvPr>
            <p:ph type="title"/>
          </p:nvPr>
        </p:nvSpPr>
        <p:spPr>
          <a:xfrm>
            <a:off x="523556" y="346850"/>
            <a:ext cx="10058400" cy="1371600"/>
          </a:xfrm>
        </p:spPr>
        <p:txBody>
          <a:bodyPr/>
          <a:lstStyle/>
          <a:p>
            <a:r>
              <a:rPr lang="en-US" b="1"/>
              <a:t>Data Preprocessing:-</a:t>
            </a:r>
          </a:p>
        </p:txBody>
      </p:sp>
      <p:sp>
        <p:nvSpPr>
          <p:cNvPr id="3" name="Content Placeholder 2">
            <a:extLst>
              <a:ext uri="{FF2B5EF4-FFF2-40B4-BE49-F238E27FC236}">
                <a16:creationId xmlns:a16="http://schemas.microsoft.com/office/drawing/2014/main" id="{46F0161C-6826-D451-8B88-24E476023D29}"/>
              </a:ext>
            </a:extLst>
          </p:cNvPr>
          <p:cNvSpPr>
            <a:spLocks noGrp="1"/>
          </p:cNvSpPr>
          <p:nvPr>
            <p:ph idx="1"/>
          </p:nvPr>
        </p:nvSpPr>
        <p:spPr>
          <a:xfrm>
            <a:off x="523019" y="1462598"/>
            <a:ext cx="10058400" cy="4765923"/>
          </a:xfrm>
        </p:spPr>
        <p:txBody>
          <a:bodyPr vert="horz" lIns="91440" tIns="45720" rIns="91440" bIns="45720" rtlCol="0" anchor="t">
            <a:noAutofit/>
          </a:bodyPr>
          <a:lstStyle/>
          <a:p>
            <a:r>
              <a:rPr lang="en-US" sz="2400" b="1" u="sng">
                <a:ea typeface="+mn-lt"/>
                <a:cs typeface="+mn-lt"/>
              </a:rPr>
              <a:t>Categorical Encoding:</a:t>
            </a:r>
            <a:r>
              <a:rPr lang="en-US" sz="2400" b="1">
                <a:ea typeface="+mn-lt"/>
                <a:cs typeface="+mn-lt"/>
              </a:rPr>
              <a:t> Text features like sex and chest pain type are converted into numerical representations, making the data suitable for machine learning models.</a:t>
            </a:r>
            <a:endParaRPr lang="en-US" sz="2400" b="1"/>
          </a:p>
          <a:p>
            <a:pPr>
              <a:buClr>
                <a:srgbClr val="262626"/>
              </a:buClr>
            </a:pPr>
            <a:r>
              <a:rPr lang="en-US" sz="2400" b="1" u="sng">
                <a:ea typeface="+mn-lt"/>
                <a:cs typeface="+mn-lt"/>
              </a:rPr>
              <a:t>Handling Missing Values:</a:t>
            </a:r>
            <a:r>
              <a:rPr lang="en-US" sz="2400" b="1">
                <a:ea typeface="+mn-lt"/>
                <a:cs typeface="+mn-lt"/>
              </a:rPr>
              <a:t> Missing values are addressed by filling with appropriate statistics (e.g., mean, median) or removing records, ensuring a complete dataset.</a:t>
            </a:r>
            <a:endParaRPr lang="en-US" sz="2400" b="1"/>
          </a:p>
          <a:p>
            <a:pPr>
              <a:buClr>
                <a:srgbClr val="262626"/>
              </a:buClr>
            </a:pPr>
            <a:r>
              <a:rPr lang="en-US" sz="2400" b="1" u="sng">
                <a:ea typeface="+mn-lt"/>
                <a:cs typeface="+mn-lt"/>
              </a:rPr>
              <a:t>Normalization/Scaling:</a:t>
            </a:r>
            <a:r>
              <a:rPr lang="en-US" sz="2400" b="1">
                <a:ea typeface="+mn-lt"/>
                <a:cs typeface="+mn-lt"/>
              </a:rPr>
              <a:t> Standardization is applied to scale features consistently, enhancing model convergence and performance.</a:t>
            </a:r>
            <a:endParaRPr lang="en-US" sz="2400" b="1"/>
          </a:p>
          <a:p>
            <a:pPr>
              <a:buClr>
                <a:srgbClr val="262626"/>
              </a:buClr>
            </a:pPr>
            <a:r>
              <a:rPr lang="en-US" sz="2400" b="1" u="sng">
                <a:ea typeface="+mn-lt"/>
                <a:cs typeface="+mn-lt"/>
              </a:rPr>
              <a:t>Data Split:</a:t>
            </a:r>
            <a:r>
              <a:rPr lang="en-US" sz="2400" b="1">
                <a:ea typeface="+mn-lt"/>
                <a:cs typeface="+mn-lt"/>
              </a:rPr>
              <a:t> The dataset is divided into training and test sets (e.g., 80/20 split) to evaluate model accuracy and prevent overfitting.</a:t>
            </a:r>
            <a:endParaRPr lang="en-US" sz="2400" b="1"/>
          </a:p>
          <a:p>
            <a:pPr>
              <a:buClr>
                <a:srgbClr val="262626"/>
              </a:buClr>
            </a:pPr>
            <a:endParaRPr lang="en-US"/>
          </a:p>
        </p:txBody>
      </p:sp>
    </p:spTree>
    <p:extLst>
      <p:ext uri="{BB962C8B-B14F-4D97-AF65-F5344CB8AC3E}">
        <p14:creationId xmlns:p14="http://schemas.microsoft.com/office/powerpoint/2010/main" val="4211520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E192707B-B929-41A7-9B41-E959A1C68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diagram of a medical system&#10;&#10;Description automatically generated with medium confidence">
            <a:extLst>
              <a:ext uri="{FF2B5EF4-FFF2-40B4-BE49-F238E27FC236}">
                <a16:creationId xmlns:a16="http://schemas.microsoft.com/office/drawing/2014/main" id="{BF12B51F-8ECC-4464-029C-04ACCC7D5B5F}"/>
              </a:ext>
            </a:extLst>
          </p:cNvPr>
          <p:cNvPicPr>
            <a:picLocks noChangeAspect="1"/>
          </p:cNvPicPr>
          <p:nvPr/>
        </p:nvPicPr>
        <p:blipFill>
          <a:blip r:embed="rId2">
            <a:alphaModFix amt="35000"/>
          </a:blip>
          <a:srcRect b="1747"/>
          <a:stretch/>
        </p:blipFill>
        <p:spPr>
          <a:xfrm>
            <a:off x="20" y="10"/>
            <a:ext cx="12191980" cy="6857990"/>
          </a:xfrm>
          <a:prstGeom prst="rect">
            <a:avLst/>
          </a:prstGeom>
        </p:spPr>
      </p:pic>
      <p:sp>
        <p:nvSpPr>
          <p:cNvPr id="2" name="Title 1">
            <a:extLst>
              <a:ext uri="{FF2B5EF4-FFF2-40B4-BE49-F238E27FC236}">
                <a16:creationId xmlns:a16="http://schemas.microsoft.com/office/drawing/2014/main" id="{0061935D-C1C1-8E98-2B71-BE1FCCE582F2}"/>
              </a:ext>
            </a:extLst>
          </p:cNvPr>
          <p:cNvSpPr>
            <a:spLocks noGrp="1"/>
          </p:cNvSpPr>
          <p:nvPr>
            <p:ph type="title"/>
          </p:nvPr>
        </p:nvSpPr>
        <p:spPr>
          <a:xfrm>
            <a:off x="396240" y="347954"/>
            <a:ext cx="10058400" cy="1371600"/>
          </a:xfrm>
        </p:spPr>
        <p:txBody>
          <a:bodyPr>
            <a:normAutofit/>
          </a:bodyPr>
          <a:lstStyle/>
          <a:p>
            <a:r>
              <a:rPr lang="en-US" b="1"/>
              <a:t>Model Selection:-</a:t>
            </a:r>
          </a:p>
        </p:txBody>
      </p:sp>
      <p:sp>
        <p:nvSpPr>
          <p:cNvPr id="3" name="Content Placeholder 2">
            <a:extLst>
              <a:ext uri="{FF2B5EF4-FFF2-40B4-BE49-F238E27FC236}">
                <a16:creationId xmlns:a16="http://schemas.microsoft.com/office/drawing/2014/main" id="{B97520F2-769C-0DFA-9EC2-9FA82BB873D8}"/>
              </a:ext>
            </a:extLst>
          </p:cNvPr>
          <p:cNvSpPr>
            <a:spLocks noGrp="1"/>
          </p:cNvSpPr>
          <p:nvPr>
            <p:ph idx="1"/>
          </p:nvPr>
        </p:nvSpPr>
        <p:spPr>
          <a:xfrm>
            <a:off x="396240" y="1463040"/>
            <a:ext cx="10058400" cy="4470400"/>
          </a:xfrm>
        </p:spPr>
        <p:txBody>
          <a:bodyPr vert="horz" lIns="91440" tIns="45720" rIns="91440" bIns="45720" rtlCol="0" anchor="t">
            <a:noAutofit/>
          </a:bodyPr>
          <a:lstStyle/>
          <a:p>
            <a:pPr marL="0" indent="0">
              <a:lnSpc>
                <a:spcPct val="90000"/>
              </a:lnSpc>
              <a:buNone/>
            </a:pPr>
            <a:r>
              <a:rPr lang="en-IN" sz="1600" b="1">
                <a:latin typeface="Arial"/>
                <a:cs typeface="Arial"/>
              </a:rPr>
              <a:t>To select the most effective model, we tested a range of classifiers, including:</a:t>
            </a:r>
            <a:endParaRPr lang="en-US" sz="1600">
              <a:latin typeface="Arial"/>
              <a:cs typeface="Arial"/>
            </a:endParaRPr>
          </a:p>
          <a:p>
            <a:pPr lvl="1">
              <a:lnSpc>
                <a:spcPct val="90000"/>
              </a:lnSpc>
              <a:buClr>
                <a:srgbClr val="262626"/>
              </a:buClr>
            </a:pPr>
            <a:r>
              <a:rPr lang="en-IN" b="1">
                <a:latin typeface="Arial"/>
                <a:cs typeface="Arial"/>
              </a:rPr>
              <a:t>Logistic Regression</a:t>
            </a:r>
            <a:endParaRPr lang="en-US">
              <a:latin typeface="Arial"/>
              <a:cs typeface="Arial"/>
            </a:endParaRPr>
          </a:p>
          <a:p>
            <a:pPr lvl="1">
              <a:lnSpc>
                <a:spcPct val="90000"/>
              </a:lnSpc>
              <a:buClr>
                <a:srgbClr val="262626"/>
              </a:buClr>
            </a:pPr>
            <a:r>
              <a:rPr lang="en-IN" b="1">
                <a:latin typeface="Arial"/>
                <a:cs typeface="Arial"/>
              </a:rPr>
              <a:t>Linear Discriminant Analysis (LDA)</a:t>
            </a:r>
            <a:endParaRPr lang="en-US">
              <a:latin typeface="Arial"/>
              <a:cs typeface="Arial"/>
            </a:endParaRPr>
          </a:p>
          <a:p>
            <a:pPr lvl="1">
              <a:lnSpc>
                <a:spcPct val="90000"/>
              </a:lnSpc>
              <a:buClr>
                <a:srgbClr val="262626"/>
              </a:buClr>
            </a:pPr>
            <a:r>
              <a:rPr lang="en-IN" b="1">
                <a:latin typeface="Arial"/>
                <a:cs typeface="Arial"/>
              </a:rPr>
              <a:t>Quadratic Discriminant Analysis (QDA)</a:t>
            </a:r>
            <a:endParaRPr lang="en-US">
              <a:latin typeface="Arial"/>
              <a:cs typeface="Arial"/>
            </a:endParaRPr>
          </a:p>
          <a:p>
            <a:pPr lvl="1">
              <a:lnSpc>
                <a:spcPct val="90000"/>
              </a:lnSpc>
              <a:buClr>
                <a:srgbClr val="262626"/>
              </a:buClr>
            </a:pPr>
            <a:r>
              <a:rPr lang="en-IN" b="1">
                <a:latin typeface="Arial"/>
                <a:cs typeface="Arial"/>
              </a:rPr>
              <a:t>Random Forest</a:t>
            </a:r>
            <a:endParaRPr lang="en-US">
              <a:latin typeface="Arial"/>
              <a:cs typeface="Arial"/>
            </a:endParaRPr>
          </a:p>
          <a:p>
            <a:pPr lvl="1">
              <a:lnSpc>
                <a:spcPct val="90000"/>
              </a:lnSpc>
              <a:buClr>
                <a:srgbClr val="262626"/>
              </a:buClr>
            </a:pPr>
            <a:r>
              <a:rPr lang="en-IN" b="1">
                <a:latin typeface="Arial"/>
                <a:cs typeface="Arial"/>
              </a:rPr>
              <a:t>Decision Tree</a:t>
            </a:r>
            <a:endParaRPr lang="en-US">
              <a:latin typeface="Arial"/>
              <a:cs typeface="Arial"/>
            </a:endParaRPr>
          </a:p>
          <a:p>
            <a:pPr lvl="1">
              <a:lnSpc>
                <a:spcPct val="90000"/>
              </a:lnSpc>
              <a:buClr>
                <a:srgbClr val="262626"/>
              </a:buClr>
            </a:pPr>
            <a:r>
              <a:rPr lang="en-IN" b="1">
                <a:latin typeface="Arial"/>
                <a:cs typeface="Arial"/>
              </a:rPr>
              <a:t>AdaBoost</a:t>
            </a:r>
            <a:endParaRPr lang="en-US">
              <a:latin typeface="Arial"/>
              <a:cs typeface="Arial"/>
            </a:endParaRPr>
          </a:p>
          <a:p>
            <a:pPr lvl="1">
              <a:lnSpc>
                <a:spcPct val="90000"/>
              </a:lnSpc>
              <a:buClr>
                <a:srgbClr val="262626"/>
              </a:buClr>
            </a:pPr>
            <a:r>
              <a:rPr lang="en-IN" b="1">
                <a:latin typeface="Arial"/>
                <a:cs typeface="Arial"/>
              </a:rPr>
              <a:t>Gradient Boosting</a:t>
            </a:r>
            <a:endParaRPr lang="en-US">
              <a:latin typeface="Arial"/>
              <a:cs typeface="Arial"/>
            </a:endParaRPr>
          </a:p>
          <a:p>
            <a:pPr lvl="1">
              <a:lnSpc>
                <a:spcPct val="90000"/>
              </a:lnSpc>
              <a:buClr>
                <a:srgbClr val="262626"/>
              </a:buClr>
            </a:pPr>
            <a:r>
              <a:rPr lang="en-IN" b="1">
                <a:latin typeface="Arial"/>
                <a:cs typeface="Arial"/>
              </a:rPr>
              <a:t>Naive Bayes</a:t>
            </a:r>
            <a:endParaRPr lang="en-US">
              <a:latin typeface="Arial"/>
              <a:cs typeface="Arial"/>
            </a:endParaRPr>
          </a:p>
          <a:p>
            <a:pPr lvl="1">
              <a:lnSpc>
                <a:spcPct val="90000"/>
              </a:lnSpc>
              <a:buClr>
                <a:srgbClr val="262626"/>
              </a:buClr>
            </a:pPr>
            <a:r>
              <a:rPr lang="en-IN" b="1">
                <a:latin typeface="Arial"/>
                <a:cs typeface="Arial"/>
              </a:rPr>
              <a:t>Nu-SVC</a:t>
            </a:r>
            <a:endParaRPr lang="en-US">
              <a:latin typeface="Arial"/>
              <a:cs typeface="Arial"/>
            </a:endParaRPr>
          </a:p>
          <a:p>
            <a:pPr lvl="1">
              <a:lnSpc>
                <a:spcPct val="90000"/>
              </a:lnSpc>
              <a:buClr>
                <a:srgbClr val="262626"/>
              </a:buClr>
            </a:pPr>
            <a:r>
              <a:rPr lang="en-IN" b="1">
                <a:latin typeface="Arial"/>
                <a:cs typeface="Arial"/>
              </a:rPr>
              <a:t>Neural Network</a:t>
            </a:r>
            <a:endParaRPr lang="en-US">
              <a:latin typeface="Arial"/>
              <a:cs typeface="Arial"/>
            </a:endParaRPr>
          </a:p>
          <a:p>
            <a:pPr lvl="1">
              <a:lnSpc>
                <a:spcPct val="90000"/>
              </a:lnSpc>
              <a:buClr>
                <a:srgbClr val="262626"/>
              </a:buClr>
            </a:pPr>
            <a:r>
              <a:rPr lang="en-IN" b="1">
                <a:latin typeface="Arial"/>
                <a:cs typeface="Arial"/>
              </a:rPr>
              <a:t>Support Vector Machine (SVM)</a:t>
            </a:r>
            <a:endParaRPr lang="en-US">
              <a:latin typeface="Arial"/>
              <a:cs typeface="Arial"/>
            </a:endParaRPr>
          </a:p>
          <a:p>
            <a:pPr lvl="1">
              <a:lnSpc>
                <a:spcPct val="90000"/>
              </a:lnSpc>
              <a:buClr>
                <a:srgbClr val="262626"/>
              </a:buClr>
            </a:pPr>
            <a:r>
              <a:rPr lang="en-IN" b="1">
                <a:latin typeface="Arial"/>
                <a:cs typeface="Arial"/>
              </a:rPr>
              <a:t>Nearest Neighbours</a:t>
            </a:r>
            <a:endParaRPr lang="en-US">
              <a:latin typeface="Arial"/>
              <a:cs typeface="Arial"/>
            </a:endParaRPr>
          </a:p>
          <a:p>
            <a:pPr lvl="1">
              <a:lnSpc>
                <a:spcPct val="90000"/>
              </a:lnSpc>
              <a:buClr>
                <a:srgbClr val="262626"/>
              </a:buClr>
            </a:pPr>
            <a:r>
              <a:rPr lang="en-IN" b="1">
                <a:latin typeface="Arial"/>
                <a:cs typeface="Arial"/>
              </a:rPr>
              <a:t>These models were evaluated based on accuracy, precision, recall, and interpretability. Feature importance and Shapley values were then used to identify key risk factors for each prediction.</a:t>
            </a:r>
            <a:endParaRPr lang="en-US">
              <a:latin typeface="Arial"/>
              <a:cs typeface="Arial"/>
            </a:endParaRPr>
          </a:p>
          <a:p>
            <a:pPr lvl="1">
              <a:lnSpc>
                <a:spcPct val="90000"/>
              </a:lnSpc>
              <a:buClr>
                <a:srgbClr val="262626"/>
              </a:buClr>
            </a:pPr>
            <a:r>
              <a:rPr lang="en-IN" b="1">
                <a:latin typeface="Arial"/>
                <a:cs typeface="Arial"/>
              </a:rPr>
              <a:t>Based on the scores </a:t>
            </a:r>
            <a:r>
              <a:rPr lang="en-IN" b="1" i="1" u="none" strike="noStrike">
                <a:effectLst/>
                <a:latin typeface="Arial"/>
                <a:cs typeface="Arial"/>
              </a:rPr>
              <a:t>Logistic regression </a:t>
            </a:r>
            <a:r>
              <a:rPr lang="en-IN" b="1" i="0" u="none" strike="noStrike">
                <a:effectLst/>
                <a:latin typeface="Arial"/>
                <a:cs typeface="Arial"/>
              </a:rPr>
              <a:t>was identified as the best-performing model and was subsequently used in our predictor.</a:t>
            </a:r>
            <a:endParaRPr lang="en-US" b="1">
              <a:latin typeface="Arial"/>
              <a:cs typeface="Arial"/>
            </a:endParaRPr>
          </a:p>
        </p:txBody>
      </p:sp>
      <p:sp>
        <p:nvSpPr>
          <p:cNvPr id="18" name="Rectangle 17">
            <a:extLst>
              <a:ext uri="{FF2B5EF4-FFF2-40B4-BE49-F238E27FC236}">
                <a16:creationId xmlns:a16="http://schemas.microsoft.com/office/drawing/2014/main" id="{8FB4235C-4505-46C7-AD8F-8769A1972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noFill/>
          <a:ln w="6350" cap="sq" cmpd="sng" algn="ctr">
            <a:solidFill>
              <a:schemeClr val="tx1"/>
            </a:solidFill>
            <a:prstDash val="solid"/>
            <a:miter lim="800000"/>
          </a:ln>
          <a:effectLst>
            <a:softEdge rad="0"/>
          </a:effectLst>
        </p:spPr>
        <p:txBody>
          <a:bodyPr/>
          <a:lstStyle/>
          <a:p>
            <a:endParaRPr lang="en-US"/>
          </a:p>
        </p:txBody>
      </p:sp>
      <p:sp>
        <p:nvSpPr>
          <p:cNvPr id="5" name="AutoShape 2" descr="A visually appealing infographic depicting the process of machine learning model selection for a heart disease predictor. The image includes a flowchart or decision tree illustrating various classifiers tested, such as Logistic Regression, LDA, QDA, Random Forest, Decision Tree, AdaBoost, Gradient Boosting, Naive Bayes, Nu-SVC, Neural Network, SVM, and Nearest Neighbors. Each classifier is represented by an icon or chart, with performance metrics like accuracy, precision, and recall displayed as data points. At the end of the flowchart, Logistic Regression is highlighted as the best model, surrounded by additional annotations showing its superior scores. The design features a clean and professional layout, with a modern technology theme.">
            <a:extLst>
              <a:ext uri="{FF2B5EF4-FFF2-40B4-BE49-F238E27FC236}">
                <a16:creationId xmlns:a16="http://schemas.microsoft.com/office/drawing/2014/main" id="{96C53D2A-63E3-F05B-3ADB-2D0988C283C0}"/>
              </a:ext>
            </a:extLst>
          </p:cNvPr>
          <p:cNvSpPr>
            <a:spLocks noChangeAspect="1" noChangeArrowheads="1"/>
          </p:cNvSpPr>
          <p:nvPr/>
        </p:nvSpPr>
        <p:spPr bwMode="auto">
          <a:xfrm>
            <a:off x="95250" y="0"/>
            <a:ext cx="12001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A visually appealing infographic depicting the process of machine learning model selection for a heart disease predictor. The image includes a flowchart or decision tree illustrating various classifiers tested, such as Logistic Regression, LDA, QDA, Random Forest, Decision Tree, AdaBoost, Gradient Boosting, Naive Bayes, Nu-SVC, Neural Network, SVM, and Nearest Neighbors. Each classifier is represented by an icon or chart, with performance metrics like accuracy, precision, and recall displayed as data points. At the end of the flowchart, Logistic Regression is highlighted as the best model, surrounded by additional annotations showing its superior scores. The design features a clean and professional layout, with a modern technology theme.">
            <a:extLst>
              <a:ext uri="{FF2B5EF4-FFF2-40B4-BE49-F238E27FC236}">
                <a16:creationId xmlns:a16="http://schemas.microsoft.com/office/drawing/2014/main" id="{4BD627C7-FB8D-B481-FB17-D63CDF62B35E}"/>
              </a:ext>
            </a:extLst>
          </p:cNvPr>
          <p:cNvSpPr>
            <a:spLocks noChangeAspect="1" noChangeArrowheads="1"/>
          </p:cNvSpPr>
          <p:nvPr/>
        </p:nvSpPr>
        <p:spPr bwMode="auto">
          <a:xfrm>
            <a:off x="400050" y="304800"/>
            <a:ext cx="12001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A visually appealing infographic depicting the process of machine learning model selection for a heart disease predictor. The image includes a flowchart or decision tree illustrating various classifiers tested, such as Logistic Regression, LDA, QDA, Random Forest, Decision Tree, AdaBoost, Gradient Boosting, Naive Bayes, Nu-SVC, Neural Network, SVM, and Nearest Neighbors. Each classifier is represented by an icon or chart, with performance metrics like accuracy, precision, and recall displayed as data points. At the end of the flowchart, Logistic Regression is highlighted as the best model, surrounded by additional annotations showing its superior scores. The design features a clean and professional layout, with a modern technology theme.">
            <a:extLst>
              <a:ext uri="{FF2B5EF4-FFF2-40B4-BE49-F238E27FC236}">
                <a16:creationId xmlns:a16="http://schemas.microsoft.com/office/drawing/2014/main" id="{9100A221-F42B-B813-A719-C730775686B7}"/>
              </a:ext>
            </a:extLst>
          </p:cNvPr>
          <p:cNvSpPr>
            <a:spLocks noChangeAspect="1" noChangeArrowheads="1"/>
          </p:cNvSpPr>
          <p:nvPr/>
        </p:nvSpPr>
        <p:spPr bwMode="auto">
          <a:xfrm>
            <a:off x="533179" y="273437"/>
            <a:ext cx="12001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10" descr="A visually appealing infographic depicting the process of machine learning model selection for a heart disease predictor. The image includes a flowchart or decision tree illustrating various classifiers tested, such as Logistic Regression, LDA, QDA, Random Forest, Decision Tree, AdaBoost, Gradient Boosting, Naive Bayes, Nu-SVC, Neural Network, SVM, and Nearest Neighbors. Each classifier is represented by an icon or chart, with performance metrics like accuracy, precision, and recall displayed as data points. At the end of the flowchart, Logistic Regression is highlighted as the best model, surrounded by additional annotations showing its superior scores. The design features a clean and professional layout, with a modern technology theme.">
            <a:extLst>
              <a:ext uri="{FF2B5EF4-FFF2-40B4-BE49-F238E27FC236}">
                <a16:creationId xmlns:a16="http://schemas.microsoft.com/office/drawing/2014/main" id="{427CB97C-CC9E-B93B-6E54-0BAA49D4A63F}"/>
              </a:ext>
            </a:extLst>
          </p:cNvPr>
          <p:cNvSpPr>
            <a:spLocks noChangeAspect="1" noChangeArrowheads="1"/>
          </p:cNvSpPr>
          <p:nvPr/>
        </p:nvSpPr>
        <p:spPr bwMode="auto">
          <a:xfrm>
            <a:off x="247650" y="152400"/>
            <a:ext cx="12001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7768317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764BE-C3FB-FFD9-7AE9-7581AEBB8783}"/>
              </a:ext>
            </a:extLst>
          </p:cNvPr>
          <p:cNvSpPr>
            <a:spLocks noGrp="1"/>
          </p:cNvSpPr>
          <p:nvPr>
            <p:ph type="title"/>
          </p:nvPr>
        </p:nvSpPr>
        <p:spPr>
          <a:xfrm>
            <a:off x="467360" y="347954"/>
            <a:ext cx="10058400" cy="1371600"/>
          </a:xfrm>
        </p:spPr>
        <p:txBody>
          <a:bodyPr/>
          <a:lstStyle/>
          <a:p>
            <a:r>
              <a:rPr lang="en-US" b="1"/>
              <a:t>Evaluation Metrics:-</a:t>
            </a:r>
          </a:p>
        </p:txBody>
      </p:sp>
      <p:sp>
        <p:nvSpPr>
          <p:cNvPr id="3" name="Content Placeholder 2">
            <a:extLst>
              <a:ext uri="{FF2B5EF4-FFF2-40B4-BE49-F238E27FC236}">
                <a16:creationId xmlns:a16="http://schemas.microsoft.com/office/drawing/2014/main" id="{9A9CC950-4D51-5DFC-F359-D2AEEDC609A4}"/>
              </a:ext>
            </a:extLst>
          </p:cNvPr>
          <p:cNvSpPr>
            <a:spLocks noGrp="1"/>
          </p:cNvSpPr>
          <p:nvPr>
            <p:ph idx="1"/>
          </p:nvPr>
        </p:nvSpPr>
        <p:spPr>
          <a:xfrm>
            <a:off x="466436" y="1463040"/>
            <a:ext cx="10404764" cy="3931920"/>
          </a:xfrm>
        </p:spPr>
        <p:txBody>
          <a:bodyPr vert="horz" lIns="91440" tIns="45720" rIns="91440" bIns="45720" rtlCol="0" anchor="t">
            <a:noAutofit/>
          </a:bodyPr>
          <a:lstStyle/>
          <a:p>
            <a:r>
              <a:rPr lang="en-US" sz="2400" b="1" u="sng">
                <a:ea typeface="+mn-lt"/>
                <a:cs typeface="+mn-lt"/>
              </a:rPr>
              <a:t>Metrics Used:</a:t>
            </a:r>
            <a:endParaRPr lang="en-US" sz="2400" b="1" u="sng"/>
          </a:p>
          <a:p>
            <a:pPr>
              <a:buClr>
                <a:srgbClr val="262626"/>
              </a:buClr>
            </a:pPr>
            <a:r>
              <a:rPr lang="en-US" sz="2400" b="1" u="sng">
                <a:ea typeface="+mn-lt"/>
                <a:cs typeface="+mn-lt"/>
              </a:rPr>
              <a:t>Accuracy:</a:t>
            </a:r>
            <a:r>
              <a:rPr lang="en-US" sz="2400" b="1">
                <a:ea typeface="+mn-lt"/>
                <a:cs typeface="+mn-lt"/>
              </a:rPr>
              <a:t> Overall correctness of the model.</a:t>
            </a:r>
            <a:endParaRPr lang="en-US" sz="2400" b="1"/>
          </a:p>
          <a:p>
            <a:pPr>
              <a:buClr>
                <a:srgbClr val="262626"/>
              </a:buClr>
            </a:pPr>
            <a:r>
              <a:rPr lang="en-US" sz="2400" b="1" u="sng">
                <a:ea typeface="+mn-lt"/>
                <a:cs typeface="+mn-lt"/>
              </a:rPr>
              <a:t>Precision:</a:t>
            </a:r>
            <a:r>
              <a:rPr lang="en-US" sz="2400" b="1">
                <a:ea typeface="+mn-lt"/>
                <a:cs typeface="+mn-lt"/>
              </a:rPr>
              <a:t> Proportion of true positives among predicted positives.</a:t>
            </a:r>
            <a:endParaRPr lang="en-US" sz="2400" b="1"/>
          </a:p>
          <a:p>
            <a:pPr>
              <a:buClr>
                <a:srgbClr val="262626"/>
              </a:buClr>
            </a:pPr>
            <a:r>
              <a:rPr lang="en-US" sz="2400" b="1" u="sng">
                <a:ea typeface="+mn-lt"/>
                <a:cs typeface="+mn-lt"/>
              </a:rPr>
              <a:t>Recall (Sensitivity):</a:t>
            </a:r>
            <a:r>
              <a:rPr lang="en-US" sz="2400" b="1">
                <a:ea typeface="+mn-lt"/>
                <a:cs typeface="+mn-lt"/>
              </a:rPr>
              <a:t> Proportion of actual positives identified by the model.</a:t>
            </a:r>
            <a:endParaRPr lang="en-US" sz="2400" b="1"/>
          </a:p>
          <a:p>
            <a:pPr>
              <a:buClr>
                <a:srgbClr val="262626"/>
              </a:buClr>
            </a:pPr>
            <a:r>
              <a:rPr lang="en-US" sz="2400" b="1" u="sng">
                <a:ea typeface="+mn-lt"/>
                <a:cs typeface="+mn-lt"/>
              </a:rPr>
              <a:t>ROC-AUC Score:</a:t>
            </a:r>
            <a:r>
              <a:rPr lang="en-US" sz="2400" b="1">
                <a:ea typeface="+mn-lt"/>
                <a:cs typeface="+mn-lt"/>
              </a:rPr>
              <a:t> Measures model’s ability to distinguish between classes across thresholds.</a:t>
            </a:r>
            <a:endParaRPr lang="en-US" sz="2400" b="1"/>
          </a:p>
          <a:p>
            <a:pPr>
              <a:buClr>
                <a:srgbClr val="262626"/>
              </a:buClr>
            </a:pPr>
            <a:r>
              <a:rPr lang="en-US" sz="2400" b="1" u="sng">
                <a:ea typeface="+mn-lt"/>
                <a:cs typeface="+mn-lt"/>
              </a:rPr>
              <a:t>Results Summary:</a:t>
            </a:r>
            <a:r>
              <a:rPr lang="en-US" sz="2400" b="1">
                <a:ea typeface="+mn-lt"/>
                <a:cs typeface="+mn-lt"/>
              </a:rPr>
              <a:t> Present key metrics (e.g., accuracy and AUC scores) for top models.</a:t>
            </a:r>
            <a:endParaRPr lang="en-US" sz="2400" b="1"/>
          </a:p>
          <a:p>
            <a:pPr>
              <a:buClr>
                <a:srgbClr val="262626"/>
              </a:buClr>
            </a:pPr>
            <a:endParaRPr lang="en-US"/>
          </a:p>
        </p:txBody>
      </p:sp>
    </p:spTree>
    <p:extLst>
      <p:ext uri="{BB962C8B-B14F-4D97-AF65-F5344CB8AC3E}">
        <p14:creationId xmlns:p14="http://schemas.microsoft.com/office/powerpoint/2010/main" val="2162529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78F89-830E-F163-B713-90A0EFD63C16}"/>
              </a:ext>
            </a:extLst>
          </p:cNvPr>
          <p:cNvSpPr>
            <a:spLocks noGrp="1"/>
          </p:cNvSpPr>
          <p:nvPr>
            <p:ph type="title"/>
          </p:nvPr>
        </p:nvSpPr>
        <p:spPr>
          <a:xfrm>
            <a:off x="416560" y="480034"/>
            <a:ext cx="10058400" cy="860644"/>
          </a:xfrm>
        </p:spPr>
        <p:txBody>
          <a:bodyPr>
            <a:normAutofit/>
          </a:bodyPr>
          <a:lstStyle/>
          <a:p>
            <a:r>
              <a:rPr lang="en-US" sz="3600" b="1">
                <a:ea typeface="+mj-lt"/>
                <a:cs typeface="+mj-lt"/>
              </a:rPr>
              <a:t>Experimental Results:-</a:t>
            </a:r>
            <a:endParaRPr lang="en-US" sz="3600" b="1"/>
          </a:p>
          <a:p>
            <a:endParaRPr lang="en-US" sz="3600"/>
          </a:p>
        </p:txBody>
      </p:sp>
      <p:sp>
        <p:nvSpPr>
          <p:cNvPr id="3" name="Content Placeholder 2">
            <a:extLst>
              <a:ext uri="{FF2B5EF4-FFF2-40B4-BE49-F238E27FC236}">
                <a16:creationId xmlns:a16="http://schemas.microsoft.com/office/drawing/2014/main" id="{98B6342B-15EA-DCA0-3961-472E2787AC53}"/>
              </a:ext>
            </a:extLst>
          </p:cNvPr>
          <p:cNvSpPr>
            <a:spLocks noGrp="1"/>
          </p:cNvSpPr>
          <p:nvPr>
            <p:ph idx="1"/>
          </p:nvPr>
        </p:nvSpPr>
        <p:spPr>
          <a:xfrm>
            <a:off x="416560" y="920142"/>
            <a:ext cx="11358880" cy="2659866"/>
          </a:xfrm>
        </p:spPr>
        <p:txBody>
          <a:bodyPr vert="horz" lIns="91440" tIns="45720" rIns="91440" bIns="45720" rtlCol="0" anchor="t">
            <a:noAutofit/>
          </a:bodyPr>
          <a:lstStyle/>
          <a:p>
            <a:r>
              <a:rPr lang="en-IN" b="1" u="sng">
                <a:latin typeface="Century Gothic"/>
                <a:cs typeface="Times New Roman"/>
              </a:rPr>
              <a:t>Model Performance Metrics:</a:t>
            </a:r>
            <a:endParaRPr lang="en-US" b="1" u="sng">
              <a:latin typeface="Century Gothic"/>
              <a:cs typeface="Times New Roman"/>
            </a:endParaRPr>
          </a:p>
          <a:p>
            <a:pPr>
              <a:buClr>
                <a:srgbClr val="262626"/>
              </a:buClr>
            </a:pPr>
            <a:r>
              <a:rPr lang="en-IN" b="1" u="sng">
                <a:latin typeface="Century Gothic"/>
                <a:cs typeface="Times New Roman"/>
              </a:rPr>
              <a:t>Logistic Regression:</a:t>
            </a:r>
            <a:r>
              <a:rPr lang="en-IN" b="1">
                <a:latin typeface="Century Gothic"/>
                <a:cs typeface="Times New Roman"/>
              </a:rPr>
              <a:t> Accuracy = 86.49%, Precision = 0.92, Recall = 0.91, F1 Score = 0.82, ROC-AUC = 0.86</a:t>
            </a:r>
            <a:endParaRPr lang="en-US" b="1">
              <a:latin typeface="Century Gothic"/>
              <a:cs typeface="Times New Roman"/>
            </a:endParaRPr>
          </a:p>
          <a:p>
            <a:pPr>
              <a:buClr>
                <a:srgbClr val="262626"/>
              </a:buClr>
            </a:pPr>
            <a:r>
              <a:rPr lang="en-IN" b="1" u="sng">
                <a:latin typeface="Century Gothic"/>
                <a:cs typeface="Times New Roman"/>
              </a:rPr>
              <a:t>Linear DA:</a:t>
            </a:r>
            <a:r>
              <a:rPr lang="en-IN" b="1">
                <a:latin typeface="Century Gothic"/>
                <a:cs typeface="Times New Roman"/>
              </a:rPr>
              <a:t> Accuracy = 85.14%, Precision = 0.92, Recall = 0.89, F1 Score = 0.82, ROC-AUC = 0.85</a:t>
            </a:r>
            <a:endParaRPr lang="en-US" b="1">
              <a:latin typeface="Century Gothic"/>
              <a:cs typeface="Times New Roman"/>
            </a:endParaRPr>
          </a:p>
          <a:p>
            <a:pPr>
              <a:buClr>
                <a:srgbClr val="262626"/>
              </a:buClr>
            </a:pPr>
            <a:r>
              <a:rPr lang="en-IN" b="1" u="sng">
                <a:latin typeface="Century Gothic"/>
                <a:cs typeface="Times New Roman"/>
              </a:rPr>
              <a:t>Quadratic DA:</a:t>
            </a:r>
            <a:r>
              <a:rPr lang="en-IN" b="1">
                <a:latin typeface="Century Gothic"/>
                <a:cs typeface="Times New Roman"/>
              </a:rPr>
              <a:t> Accuracy = 85.14%, Precision = 0.90, Recall = 0.83, F1 Score = 0.85, ROC-AUC = 0.84</a:t>
            </a:r>
            <a:endParaRPr lang="en-US" b="1">
              <a:latin typeface="Century Gothic"/>
              <a:cs typeface="Times New Roman"/>
            </a:endParaRPr>
          </a:p>
          <a:p>
            <a:pPr>
              <a:buClr>
                <a:srgbClr val="262626"/>
              </a:buClr>
            </a:pPr>
            <a:r>
              <a:rPr lang="en-IN" b="1">
                <a:latin typeface="Century Gothic"/>
                <a:cs typeface="Times New Roman"/>
              </a:rPr>
              <a:t>Additional models (Random Forest, AdaBoost, etc.) displayed varying metrics, all detailed to determine the most suitable model for high accuracy and interpretability.</a:t>
            </a:r>
            <a:endParaRPr lang="en-US" b="1">
              <a:latin typeface="Century Gothic"/>
              <a:cs typeface="Times New Roman"/>
            </a:endParaRPr>
          </a:p>
          <a:p>
            <a:pPr>
              <a:buClr>
                <a:srgbClr val="262626"/>
              </a:buClr>
            </a:pPr>
            <a:endParaRPr lang="en-US" sz="1400"/>
          </a:p>
        </p:txBody>
      </p:sp>
      <p:pic>
        <p:nvPicPr>
          <p:cNvPr id="4" name="Picture 3">
            <a:extLst>
              <a:ext uri="{FF2B5EF4-FFF2-40B4-BE49-F238E27FC236}">
                <a16:creationId xmlns:a16="http://schemas.microsoft.com/office/drawing/2014/main" id="{413B19A6-F1DA-D09D-4CED-BD7783B61340}"/>
              </a:ext>
            </a:extLst>
          </p:cNvPr>
          <p:cNvPicPr>
            <a:picLocks noChangeAspect="1"/>
          </p:cNvPicPr>
          <p:nvPr/>
        </p:nvPicPr>
        <p:blipFill>
          <a:blip r:embed="rId2"/>
          <a:stretch>
            <a:fillRect/>
          </a:stretch>
        </p:blipFill>
        <p:spPr>
          <a:xfrm>
            <a:off x="1156031" y="3433642"/>
            <a:ext cx="9886122" cy="3045924"/>
          </a:xfrm>
          <a:prstGeom prst="rect">
            <a:avLst/>
          </a:prstGeom>
        </p:spPr>
      </p:pic>
    </p:spTree>
    <p:extLst>
      <p:ext uri="{BB962C8B-B14F-4D97-AF65-F5344CB8AC3E}">
        <p14:creationId xmlns:p14="http://schemas.microsoft.com/office/powerpoint/2010/main" val="39928809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Savon</Template>
  <TotalTime>0</TotalTime>
  <Words>913</Words>
  <Application>Microsoft Macintosh PowerPoint</Application>
  <PresentationFormat>Widescreen</PresentationFormat>
  <Paragraphs>72</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-webkit-standard</vt:lpstr>
      <vt:lpstr>Aptos</vt:lpstr>
      <vt:lpstr>Arial</vt:lpstr>
      <vt:lpstr>Century Gothic</vt:lpstr>
      <vt:lpstr>Garamond</vt:lpstr>
      <vt:lpstr>Savon</vt:lpstr>
      <vt:lpstr>Heart Disease Predictor</vt:lpstr>
      <vt:lpstr>Introduction:-</vt:lpstr>
      <vt:lpstr>Problem Statement:-</vt:lpstr>
      <vt:lpstr>Overview of Heart Disease and Its Impact:- </vt:lpstr>
      <vt:lpstr>Dataset and Features:-</vt:lpstr>
      <vt:lpstr>Data Preprocessing:-</vt:lpstr>
      <vt:lpstr>Model Selection:-</vt:lpstr>
      <vt:lpstr>Evaluation Metrics:-</vt:lpstr>
      <vt:lpstr>Experimental Results:- </vt:lpstr>
      <vt:lpstr>What’s Unique?</vt:lpstr>
      <vt:lpstr>PowerPoint Presentation</vt:lpstr>
      <vt:lpstr>Conclusion:-</vt:lpstr>
      <vt:lpstr>Future Scope:-</vt:lpstr>
      <vt:lpstr>Technologies used</vt:lpstr>
      <vt:lpstr>GitHub Repository:-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Vegesna Hari Ram  Varma</dc:creator>
  <cp:lastModifiedBy>Vegesna Hari Ram  Varma</cp:lastModifiedBy>
  <cp:revision>1</cp:revision>
  <dcterms:created xsi:type="dcterms:W3CDTF">2024-11-14T13:13:58Z</dcterms:created>
  <dcterms:modified xsi:type="dcterms:W3CDTF">2024-11-17T11:49:02Z</dcterms:modified>
</cp:coreProperties>
</file>